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54"/>
  </p:notesMasterIdLst>
  <p:sldIdLst>
    <p:sldId id="257" r:id="rId2"/>
    <p:sldId id="269" r:id="rId3"/>
    <p:sldId id="279" r:id="rId4"/>
    <p:sldId id="302" r:id="rId5"/>
    <p:sldId id="303" r:id="rId6"/>
    <p:sldId id="320" r:id="rId7"/>
    <p:sldId id="280" r:id="rId8"/>
    <p:sldId id="311" r:id="rId9"/>
    <p:sldId id="281" r:id="rId10"/>
    <p:sldId id="315" r:id="rId11"/>
    <p:sldId id="316" r:id="rId12"/>
    <p:sldId id="317" r:id="rId13"/>
    <p:sldId id="319" r:id="rId14"/>
    <p:sldId id="318" r:id="rId15"/>
    <p:sldId id="282" r:id="rId16"/>
    <p:sldId id="322" r:id="rId17"/>
    <p:sldId id="323" r:id="rId18"/>
    <p:sldId id="283" r:id="rId19"/>
    <p:sldId id="324" r:id="rId20"/>
    <p:sldId id="286" r:id="rId21"/>
    <p:sldId id="288" r:id="rId22"/>
    <p:sldId id="326" r:id="rId23"/>
    <p:sldId id="327" r:id="rId24"/>
    <p:sldId id="289" r:id="rId25"/>
    <p:sldId id="290" r:id="rId26"/>
    <p:sldId id="291" r:id="rId27"/>
    <p:sldId id="293" r:id="rId28"/>
    <p:sldId id="294" r:id="rId29"/>
    <p:sldId id="295" r:id="rId30"/>
    <p:sldId id="296" r:id="rId31"/>
    <p:sldId id="297" r:id="rId32"/>
    <p:sldId id="298" r:id="rId33"/>
    <p:sldId id="299" r:id="rId34"/>
    <p:sldId id="300" r:id="rId35"/>
    <p:sldId id="328" r:id="rId36"/>
    <p:sldId id="329" r:id="rId37"/>
    <p:sldId id="330" r:id="rId38"/>
    <p:sldId id="331" r:id="rId39"/>
    <p:sldId id="332" r:id="rId40"/>
    <p:sldId id="333" r:id="rId41"/>
    <p:sldId id="334" r:id="rId42"/>
    <p:sldId id="335" r:id="rId43"/>
    <p:sldId id="304" r:id="rId44"/>
    <p:sldId id="325" r:id="rId45"/>
    <p:sldId id="306" r:id="rId46"/>
    <p:sldId id="308" r:id="rId47"/>
    <p:sldId id="309" r:id="rId48"/>
    <p:sldId id="313" r:id="rId49"/>
    <p:sldId id="314" r:id="rId50"/>
    <p:sldId id="310" r:id="rId51"/>
    <p:sldId id="301" r:id="rId52"/>
    <p:sldId id="336" r:id="rId5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curio,Erin" initials="M" lastIdx="1" clrIdx="0">
    <p:extLst>
      <p:ext uri="{19B8F6BF-5375-455C-9EA6-DF929625EA0E}">
        <p15:presenceInfo xmlns:p15="http://schemas.microsoft.com/office/powerpoint/2012/main" userId="S-1-5-21-299502267-746137067-1417001333-293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0204" autoAdjust="0"/>
  </p:normalViewPr>
  <p:slideViewPr>
    <p:cSldViewPr snapToGrid="0">
      <p:cViewPr varScale="1">
        <p:scale>
          <a:sx n="118" d="100"/>
          <a:sy n="118" d="100"/>
        </p:scale>
        <p:origin x="13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98B37B8-5A60-4A3F-A483-9E96253C3C2A}" type="datetimeFigureOut">
              <a:rPr lang="en-US" smtClean="0"/>
              <a:t>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7909DBE-9893-4460-A1A9-AE8CCCAFA1B9}" type="slidenum">
              <a:rPr lang="en-US" smtClean="0"/>
              <a:t>‹#›</a:t>
            </a:fld>
            <a:endParaRPr lang="en-US"/>
          </a:p>
        </p:txBody>
      </p:sp>
    </p:spTree>
    <p:extLst>
      <p:ext uri="{BB962C8B-B14F-4D97-AF65-F5344CB8AC3E}">
        <p14:creationId xmlns:p14="http://schemas.microsoft.com/office/powerpoint/2010/main" val="31026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shows how we calculate salary savings during an open</a:t>
            </a:r>
            <a:r>
              <a:rPr lang="en-US" baseline="0" dirty="0" smtClean="0"/>
              <a:t> position. Employee 3 left in November, and replacement (Employee 7) didn’t start till end of January.</a:t>
            </a:r>
            <a:endParaRPr lang="en-US" dirty="0"/>
          </a:p>
        </p:txBody>
      </p:sp>
      <p:sp>
        <p:nvSpPr>
          <p:cNvPr id="4" name="Slide Number Placeholder 3"/>
          <p:cNvSpPr>
            <a:spLocks noGrp="1"/>
          </p:cNvSpPr>
          <p:nvPr>
            <p:ph type="sldNum" sz="quarter" idx="10"/>
          </p:nvPr>
        </p:nvSpPr>
        <p:spPr/>
        <p:txBody>
          <a:bodyPr/>
          <a:lstStyle/>
          <a:p>
            <a:fld id="{17909DBE-9893-4460-A1A9-AE8CCCAFA1B9}" type="slidenum">
              <a:rPr lang="en-US" smtClean="0"/>
              <a:t>10</a:t>
            </a:fld>
            <a:endParaRPr lang="en-US"/>
          </a:p>
        </p:txBody>
      </p:sp>
    </p:spTree>
    <p:extLst>
      <p:ext uri="{BB962C8B-B14F-4D97-AF65-F5344CB8AC3E}">
        <p14:creationId xmlns:p14="http://schemas.microsoft.com/office/powerpoint/2010/main" val="139703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shows summary by object code,</a:t>
            </a:r>
            <a:r>
              <a:rPr lang="en-US" baseline="0" dirty="0" smtClean="0"/>
              <a:t> but how if you dig deeper you can see missed billings. For example, Voicemail is $3/person, but this department has 6 people so it should be $18/month and not $15/month. Based on this, and discussions with the phone service, it was noted the charge was hitting a different account and needed to be corrected.</a:t>
            </a:r>
            <a:endParaRPr lang="en-US" dirty="0"/>
          </a:p>
        </p:txBody>
      </p:sp>
      <p:sp>
        <p:nvSpPr>
          <p:cNvPr id="4" name="Slide Number Placeholder 3"/>
          <p:cNvSpPr>
            <a:spLocks noGrp="1"/>
          </p:cNvSpPr>
          <p:nvPr>
            <p:ph type="sldNum" sz="quarter" idx="10"/>
          </p:nvPr>
        </p:nvSpPr>
        <p:spPr/>
        <p:txBody>
          <a:bodyPr/>
          <a:lstStyle/>
          <a:p>
            <a:fld id="{17909DBE-9893-4460-A1A9-AE8CCCAFA1B9}" type="slidenum">
              <a:rPr lang="en-US" smtClean="0"/>
              <a:t>11</a:t>
            </a:fld>
            <a:endParaRPr lang="en-US"/>
          </a:p>
        </p:txBody>
      </p:sp>
    </p:spTree>
    <p:extLst>
      <p:ext uri="{BB962C8B-B14F-4D97-AF65-F5344CB8AC3E}">
        <p14:creationId xmlns:p14="http://schemas.microsoft.com/office/powerpoint/2010/main" val="186550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Foundation account, and a reconciliation to ensure funds are being received. However, this summary page, due to timing of revenue (received after expenses incurred) does not give all the information I need. So the next slide shows more detail to arrive at if all is caught</a:t>
            </a:r>
            <a:r>
              <a:rPr lang="en-US" baseline="0" dirty="0" smtClean="0"/>
              <a:t> up.</a:t>
            </a:r>
            <a:endParaRPr lang="en-US" dirty="0"/>
          </a:p>
        </p:txBody>
      </p:sp>
      <p:sp>
        <p:nvSpPr>
          <p:cNvPr id="4" name="Slide Number Placeholder 3"/>
          <p:cNvSpPr>
            <a:spLocks noGrp="1"/>
          </p:cNvSpPr>
          <p:nvPr>
            <p:ph type="sldNum" sz="quarter" idx="10"/>
          </p:nvPr>
        </p:nvSpPr>
        <p:spPr/>
        <p:txBody>
          <a:bodyPr/>
          <a:lstStyle/>
          <a:p>
            <a:fld id="{17909DBE-9893-4460-A1A9-AE8CCCAFA1B9}" type="slidenum">
              <a:rPr lang="en-US" smtClean="0"/>
              <a:t>12</a:t>
            </a:fld>
            <a:endParaRPr lang="en-US"/>
          </a:p>
        </p:txBody>
      </p:sp>
    </p:spTree>
    <p:extLst>
      <p:ext uri="{BB962C8B-B14F-4D97-AF65-F5344CB8AC3E}">
        <p14:creationId xmlns:p14="http://schemas.microsoft.com/office/powerpoint/2010/main" val="15786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transaction level detail of revenue and expenses. It totals</a:t>
            </a:r>
            <a:r>
              <a:rPr lang="en-US" baseline="0" dirty="0" smtClean="0"/>
              <a:t> the July expenses and shows the revenue fully offsets this expense, as does September. However, October and November haven’t been reimbursed. I know that October has been billed, but not yet received, but November has not been billed. </a:t>
            </a:r>
            <a:endParaRPr lang="en-US" dirty="0"/>
          </a:p>
        </p:txBody>
      </p:sp>
      <p:sp>
        <p:nvSpPr>
          <p:cNvPr id="4" name="Slide Number Placeholder 3"/>
          <p:cNvSpPr>
            <a:spLocks noGrp="1"/>
          </p:cNvSpPr>
          <p:nvPr>
            <p:ph type="sldNum" sz="quarter" idx="10"/>
          </p:nvPr>
        </p:nvSpPr>
        <p:spPr/>
        <p:txBody>
          <a:bodyPr/>
          <a:lstStyle/>
          <a:p>
            <a:fld id="{17909DBE-9893-4460-A1A9-AE8CCCAFA1B9}" type="slidenum">
              <a:rPr lang="en-US" smtClean="0"/>
              <a:t>13</a:t>
            </a:fld>
            <a:endParaRPr lang="en-US"/>
          </a:p>
        </p:txBody>
      </p:sp>
    </p:spTree>
    <p:extLst>
      <p:ext uri="{BB962C8B-B14F-4D97-AF65-F5344CB8AC3E}">
        <p14:creationId xmlns:p14="http://schemas.microsoft.com/office/powerpoint/2010/main" val="83673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reconciliation shows the balance sheet and income statement. It compares each quarter to see how it is doing, to</a:t>
            </a:r>
            <a:r>
              <a:rPr lang="en-US" baseline="0" dirty="0" smtClean="0"/>
              <a:t> make sure it is staying positive. It also includes explanations on those balances.</a:t>
            </a:r>
            <a:endParaRPr lang="en-US" dirty="0"/>
          </a:p>
        </p:txBody>
      </p:sp>
      <p:sp>
        <p:nvSpPr>
          <p:cNvPr id="4" name="Slide Number Placeholder 3"/>
          <p:cNvSpPr>
            <a:spLocks noGrp="1"/>
          </p:cNvSpPr>
          <p:nvPr>
            <p:ph type="sldNum" sz="quarter" idx="10"/>
          </p:nvPr>
        </p:nvSpPr>
        <p:spPr/>
        <p:txBody>
          <a:bodyPr/>
          <a:lstStyle/>
          <a:p>
            <a:fld id="{17909DBE-9893-4460-A1A9-AE8CCCAFA1B9}" type="slidenum">
              <a:rPr lang="en-US" smtClean="0"/>
              <a:t>14</a:t>
            </a:fld>
            <a:endParaRPr lang="en-US"/>
          </a:p>
        </p:txBody>
      </p:sp>
    </p:spTree>
    <p:extLst>
      <p:ext uri="{BB962C8B-B14F-4D97-AF65-F5344CB8AC3E}">
        <p14:creationId xmlns:p14="http://schemas.microsoft.com/office/powerpoint/2010/main" val="173572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D8E531F-FDA6-4404-A643-82F8195ECC89}" type="datetime1">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19438392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B04D7C-B843-4164-B121-43CAC51ABCDF}"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382535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77F035-6562-46F7-BE3F-967C9F4D6092}"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362423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B3854D-F0C3-45BB-A6EF-C8BC2335E1DC}" type="datetime1">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260219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DE14F8FB-21A4-4F6C-9558-85BDA3D514EE}" type="datetime1">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34384567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6C39988-8C86-468D-BACF-A1F6F96C21EB}" type="datetime1">
              <a:rPr lang="en-US" smtClean="0"/>
              <a:t>1/8/2019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354035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21A1E0B2-5DE6-4B1A-AC2E-3F442BB521AE}" type="datetime1">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F16F9-37AB-42B2-95D4-053DB92E16E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841833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D0542E-1412-43EC-9F0A-55FB535028C0}" type="datetime1">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67047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991C1-E836-4B41-BE26-6A4473C7D3F3}" type="datetime1">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210252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CFA124-AC9B-496B-A5F8-F524FF08689A}" type="datetime1">
              <a:rPr lang="en-US" smtClean="0"/>
              <a:t>1/8/2019</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153598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21A1E0B2-5DE6-4B1A-AC2E-3F442BB521AE}" type="datetime1">
              <a:rPr lang="en-US" smtClean="0"/>
              <a:t>1/8/2019</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45EF16F9-37AB-42B2-95D4-053DB92E16E6}" type="slidenum">
              <a:rPr lang="en-US" smtClean="0"/>
              <a:t>‹#›</a:t>
            </a:fld>
            <a:endParaRPr lang="en-US"/>
          </a:p>
        </p:txBody>
      </p:sp>
    </p:spTree>
    <p:extLst>
      <p:ext uri="{BB962C8B-B14F-4D97-AF65-F5344CB8AC3E}">
        <p14:creationId xmlns:p14="http://schemas.microsoft.com/office/powerpoint/2010/main" val="2435084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1A1E0B2-5DE6-4B1A-AC2E-3F442BB521AE}" type="datetime1">
              <a:rPr lang="en-US" smtClean="0"/>
              <a:t>1/8/2019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5EF16F9-37AB-42B2-95D4-053DB92E16E6}" type="slidenum">
              <a:rPr lang="en-US" smtClean="0"/>
              <a:t>‹#›</a:t>
            </a:fld>
            <a:endParaRPr lang="en-US"/>
          </a:p>
        </p:txBody>
      </p:sp>
    </p:spTree>
    <p:extLst>
      <p:ext uri="{BB962C8B-B14F-4D97-AF65-F5344CB8AC3E}">
        <p14:creationId xmlns:p14="http://schemas.microsoft.com/office/powerpoint/2010/main" val="159788546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busfin.colostate.edu/Resources/Fin_Rules_Procs.asp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busfin.colostate.edu/Depts/Campus_Svcs.asp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Fiscal Officers Training</a:t>
            </a:r>
            <a:endParaRPr lang="en-US" dirty="0"/>
          </a:p>
        </p:txBody>
      </p:sp>
      <p:sp>
        <p:nvSpPr>
          <p:cNvPr id="4" name="Subtitle 3"/>
          <p:cNvSpPr>
            <a:spLocks noGrp="1"/>
          </p:cNvSpPr>
          <p:nvPr>
            <p:ph type="subTitle" idx="1"/>
          </p:nvPr>
        </p:nvSpPr>
        <p:spPr/>
        <p:txBody>
          <a:bodyPr>
            <a:normAutofit/>
          </a:bodyPr>
          <a:lstStyle/>
          <a:p>
            <a:r>
              <a:rPr lang="en-US" dirty="0" smtClean="0"/>
              <a:t>Presented by:</a:t>
            </a:r>
          </a:p>
          <a:p>
            <a:r>
              <a:rPr lang="en-US" dirty="0" smtClean="0"/>
              <a:t>Campus Services</a:t>
            </a:r>
            <a:endParaRPr lang="en-US" dirty="0"/>
          </a:p>
        </p:txBody>
      </p:sp>
      <p:sp>
        <p:nvSpPr>
          <p:cNvPr id="2" name="Slide Number Placeholder 1"/>
          <p:cNvSpPr>
            <a:spLocks noGrp="1"/>
          </p:cNvSpPr>
          <p:nvPr>
            <p:ph type="sldNum" sz="quarter" idx="12"/>
          </p:nvPr>
        </p:nvSpPr>
        <p:spPr/>
        <p:txBody>
          <a:bodyPr>
            <a:normAutofit lnSpcReduction="10000"/>
          </a:bodyPr>
          <a:lstStyle/>
          <a:p>
            <a:fld id="{45EF16F9-37AB-42B2-95D4-053DB92E16E6}" type="slidenum">
              <a:rPr lang="en-US" smtClean="0">
                <a:solidFill>
                  <a:schemeClr val="tx1"/>
                </a:solidFill>
              </a:rPr>
              <a:t>1</a:t>
            </a:fld>
            <a:endParaRPr lang="en-US">
              <a:solidFill>
                <a:schemeClr val="tx1"/>
              </a:solidFill>
            </a:endParaRPr>
          </a:p>
        </p:txBody>
      </p:sp>
    </p:spTree>
    <p:extLst>
      <p:ext uri="{BB962C8B-B14F-4D97-AF65-F5344CB8AC3E}">
        <p14:creationId xmlns:p14="http://schemas.microsoft.com/office/powerpoint/2010/main" val="207855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311" y="340302"/>
            <a:ext cx="8943474" cy="1143000"/>
          </a:xfrm>
        </p:spPr>
        <p:txBody>
          <a:bodyPr>
            <a:normAutofit/>
          </a:bodyPr>
          <a:lstStyle/>
          <a:p>
            <a:r>
              <a:rPr lang="en-US" dirty="0" smtClean="0"/>
              <a:t>Reconciliation Example-Salary Savings</a:t>
            </a:r>
            <a:endParaRPr lang="en-US" dirty="0"/>
          </a:p>
        </p:txBody>
      </p:sp>
      <p:pic>
        <p:nvPicPr>
          <p:cNvPr id="5" name="Content Placeholder 4"/>
          <p:cNvPicPr>
            <a:picLocks noGrp="1" noChangeAspect="1"/>
          </p:cNvPicPr>
          <p:nvPr>
            <p:ph idx="1"/>
          </p:nvPr>
        </p:nvPicPr>
        <p:blipFill>
          <a:blip r:embed="rId3"/>
          <a:stretch>
            <a:fillRect/>
          </a:stretch>
        </p:blipFill>
        <p:spPr>
          <a:xfrm>
            <a:off x="1472750" y="1584829"/>
            <a:ext cx="8820035" cy="4968912"/>
          </a:xfrm>
          <a:prstGeom prst="rect">
            <a:avLst/>
          </a:prstGeom>
        </p:spPr>
      </p:pic>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10</a:t>
            </a:fld>
            <a:endParaRPr lang="en-US"/>
          </a:p>
        </p:txBody>
      </p:sp>
    </p:spTree>
    <p:extLst>
      <p:ext uri="{BB962C8B-B14F-4D97-AF65-F5344CB8AC3E}">
        <p14:creationId xmlns:p14="http://schemas.microsoft.com/office/powerpoint/2010/main" val="298021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49" y="274638"/>
            <a:ext cx="9432758" cy="1143000"/>
          </a:xfrm>
        </p:spPr>
        <p:txBody>
          <a:bodyPr/>
          <a:lstStyle/>
          <a:p>
            <a:r>
              <a:rPr lang="en-US" dirty="0" smtClean="0"/>
              <a:t>Reconciliation Example-Error</a:t>
            </a:r>
            <a:endParaRPr lang="en-US" dirty="0"/>
          </a:p>
        </p:txBody>
      </p:sp>
      <p:pic>
        <p:nvPicPr>
          <p:cNvPr id="5" name="Content Placeholder 4"/>
          <p:cNvPicPr>
            <a:picLocks noGrp="1" noChangeAspect="1"/>
          </p:cNvPicPr>
          <p:nvPr>
            <p:ph idx="1"/>
          </p:nvPr>
        </p:nvPicPr>
        <p:blipFill>
          <a:blip r:embed="rId3"/>
          <a:stretch>
            <a:fillRect/>
          </a:stretch>
        </p:blipFill>
        <p:spPr>
          <a:xfrm>
            <a:off x="167762" y="1505119"/>
            <a:ext cx="11761476" cy="4620552"/>
          </a:xfrm>
          <a:prstGeom prst="rect">
            <a:avLst/>
          </a:prstGeom>
        </p:spPr>
      </p:pic>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11</a:t>
            </a:fld>
            <a:endParaRPr lang="en-US"/>
          </a:p>
        </p:txBody>
      </p:sp>
    </p:spTree>
    <p:extLst>
      <p:ext uri="{BB962C8B-B14F-4D97-AF65-F5344CB8AC3E}">
        <p14:creationId xmlns:p14="http://schemas.microsoft.com/office/powerpoint/2010/main" val="101283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643" y="299842"/>
            <a:ext cx="9063790" cy="1143000"/>
          </a:xfrm>
        </p:spPr>
        <p:txBody>
          <a:bodyPr>
            <a:normAutofit/>
          </a:bodyPr>
          <a:lstStyle/>
          <a:p>
            <a:r>
              <a:rPr lang="en-US" dirty="0" smtClean="0"/>
              <a:t>Reconciliation- Example - Reimbursement</a:t>
            </a:r>
            <a:endParaRPr lang="en-US" dirty="0"/>
          </a:p>
        </p:txBody>
      </p:sp>
      <p:pic>
        <p:nvPicPr>
          <p:cNvPr id="5" name="Content Placeholder 4"/>
          <p:cNvPicPr>
            <a:picLocks noGrp="1" noChangeAspect="1"/>
          </p:cNvPicPr>
          <p:nvPr>
            <p:ph idx="1"/>
          </p:nvPr>
        </p:nvPicPr>
        <p:blipFill>
          <a:blip r:embed="rId3"/>
          <a:stretch>
            <a:fillRect/>
          </a:stretch>
        </p:blipFill>
        <p:spPr>
          <a:xfrm>
            <a:off x="2581359" y="1653742"/>
            <a:ext cx="5834724" cy="4847310"/>
          </a:xfrm>
          <a:prstGeom prst="rect">
            <a:avLst/>
          </a:prstGeom>
        </p:spPr>
      </p:pic>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12</a:t>
            </a:fld>
            <a:endParaRPr lang="en-US"/>
          </a:p>
        </p:txBody>
      </p:sp>
    </p:spTree>
    <p:extLst>
      <p:ext uri="{BB962C8B-B14F-4D97-AF65-F5344CB8AC3E}">
        <p14:creationId xmlns:p14="http://schemas.microsoft.com/office/powerpoint/2010/main" val="155138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56" y="251290"/>
            <a:ext cx="9063790" cy="1143000"/>
          </a:xfrm>
        </p:spPr>
        <p:txBody>
          <a:bodyPr>
            <a:normAutofit/>
          </a:bodyPr>
          <a:lstStyle/>
          <a:p>
            <a:r>
              <a:rPr lang="en-US" dirty="0" smtClean="0"/>
              <a:t>Reconciliation- Example - Reimbursement</a:t>
            </a:r>
            <a:endParaRPr lang="en-US" dirty="0"/>
          </a:p>
        </p:txBody>
      </p:sp>
      <p:pic>
        <p:nvPicPr>
          <p:cNvPr id="6" name="Content Placeholder 5"/>
          <p:cNvPicPr>
            <a:picLocks noGrp="1" noChangeAspect="1"/>
          </p:cNvPicPr>
          <p:nvPr>
            <p:ph idx="1"/>
          </p:nvPr>
        </p:nvPicPr>
        <p:blipFill>
          <a:blip r:embed="rId3"/>
          <a:stretch>
            <a:fillRect/>
          </a:stretch>
        </p:blipFill>
        <p:spPr>
          <a:xfrm>
            <a:off x="801112" y="1452801"/>
            <a:ext cx="9716333" cy="5405199"/>
          </a:xfrm>
          <a:prstGeom prst="rect">
            <a:avLst/>
          </a:prstGeom>
        </p:spPr>
      </p:pic>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13</a:t>
            </a:fld>
            <a:endParaRPr lang="en-US"/>
          </a:p>
        </p:txBody>
      </p:sp>
    </p:spTree>
    <p:extLst>
      <p:ext uri="{BB962C8B-B14F-4D97-AF65-F5344CB8AC3E}">
        <p14:creationId xmlns:p14="http://schemas.microsoft.com/office/powerpoint/2010/main" val="407276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474" y="227014"/>
            <a:ext cx="8750968" cy="1143000"/>
          </a:xfrm>
        </p:spPr>
        <p:txBody>
          <a:bodyPr>
            <a:normAutofit/>
          </a:bodyPr>
          <a:lstStyle/>
          <a:p>
            <a:r>
              <a:rPr lang="en-US" dirty="0" smtClean="0"/>
              <a:t>Reconciliation Example - Comparative</a:t>
            </a:r>
            <a:endParaRPr lang="en-US" dirty="0"/>
          </a:p>
        </p:txBody>
      </p:sp>
      <p:pic>
        <p:nvPicPr>
          <p:cNvPr id="5" name="Content Placeholder 4"/>
          <p:cNvPicPr>
            <a:picLocks noGrp="1" noChangeAspect="1"/>
          </p:cNvPicPr>
          <p:nvPr>
            <p:ph idx="1"/>
          </p:nvPr>
        </p:nvPicPr>
        <p:blipFill>
          <a:blip r:embed="rId3"/>
          <a:stretch>
            <a:fillRect/>
          </a:stretch>
        </p:blipFill>
        <p:spPr>
          <a:xfrm>
            <a:off x="2694648" y="1426659"/>
            <a:ext cx="5462124" cy="5362560"/>
          </a:xfrm>
          <a:prstGeom prst="rect">
            <a:avLst/>
          </a:prstGeom>
        </p:spPr>
      </p:pic>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14</a:t>
            </a:fld>
            <a:endParaRPr lang="en-US"/>
          </a:p>
        </p:txBody>
      </p:sp>
    </p:spTree>
    <p:extLst>
      <p:ext uri="{BB962C8B-B14F-4D97-AF65-F5344CB8AC3E}">
        <p14:creationId xmlns:p14="http://schemas.microsoft.com/office/powerpoint/2010/main" val="412725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435" y="532178"/>
            <a:ext cx="8411183" cy="1143000"/>
          </a:xfrm>
        </p:spPr>
        <p:txBody>
          <a:bodyPr>
            <a:normAutofit/>
          </a:bodyPr>
          <a:lstStyle/>
          <a:p>
            <a:r>
              <a:rPr lang="en-US" dirty="0" smtClean="0"/>
              <a:t>Kuali Workflow-Fiscal Officer</a:t>
            </a:r>
            <a:endParaRPr lang="en-US" dirty="0"/>
          </a:p>
        </p:txBody>
      </p:sp>
      <p:sp>
        <p:nvSpPr>
          <p:cNvPr id="3" name="Content Placeholder 2"/>
          <p:cNvSpPr>
            <a:spLocks noGrp="1"/>
          </p:cNvSpPr>
          <p:nvPr>
            <p:ph idx="1"/>
          </p:nvPr>
        </p:nvSpPr>
        <p:spPr>
          <a:xfrm>
            <a:off x="1111435" y="1926031"/>
            <a:ext cx="9556376" cy="3388658"/>
          </a:xfrm>
        </p:spPr>
        <p:txBody>
          <a:bodyPr>
            <a:normAutofit/>
          </a:bodyPr>
          <a:lstStyle/>
          <a:p>
            <a:r>
              <a:rPr lang="en-US" dirty="0" smtClean="0"/>
              <a:t>Approves all Adjustment/Accrual Vouchers, Budget Adjustments, Distribution of Income and Expense, General Error Correction, Encumbrance and Transfer of Funds</a:t>
            </a:r>
          </a:p>
          <a:p>
            <a:r>
              <a:rPr lang="en-US" dirty="0" smtClean="0"/>
              <a:t>$1,000 or greater approves: Disbursement Voucher, Internal Billing, Internal Order, Requisition</a:t>
            </a:r>
          </a:p>
          <a:p>
            <a:r>
              <a:rPr lang="en-US" dirty="0" smtClean="0"/>
              <a:t>Does not approve: automatic uploads such as payroll and student/commercial receivables</a:t>
            </a:r>
          </a:p>
          <a:p>
            <a:endParaRPr lang="en-US" dirty="0" smtClean="0"/>
          </a:p>
          <a:p>
            <a:pPr marL="0" indent="0" algn="ctr">
              <a:buNone/>
            </a:pPr>
            <a:r>
              <a:rPr lang="en-US" sz="2600" dirty="0" smtClean="0"/>
              <a:t>Fiscal Officer Route Log Example:</a:t>
            </a:r>
          </a:p>
          <a:p>
            <a:pPr lvl="1"/>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15</a:t>
            </a:fld>
            <a:endParaRPr lang="en-US"/>
          </a:p>
        </p:txBody>
      </p:sp>
      <p:pic>
        <p:nvPicPr>
          <p:cNvPr id="5" name="Picture 4"/>
          <p:cNvPicPr>
            <a:picLocks noChangeAspect="1"/>
          </p:cNvPicPr>
          <p:nvPr/>
        </p:nvPicPr>
        <p:blipFill>
          <a:blip r:embed="rId2"/>
          <a:stretch>
            <a:fillRect/>
          </a:stretch>
        </p:blipFill>
        <p:spPr>
          <a:xfrm>
            <a:off x="1047799" y="5131483"/>
            <a:ext cx="9112201" cy="960597"/>
          </a:xfrm>
          <a:prstGeom prst="rect">
            <a:avLst/>
          </a:prstGeom>
        </p:spPr>
      </p:pic>
    </p:spTree>
    <p:extLst>
      <p:ext uri="{BB962C8B-B14F-4D97-AF65-F5344CB8AC3E}">
        <p14:creationId xmlns:p14="http://schemas.microsoft.com/office/powerpoint/2010/main" val="925568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6309"/>
            <a:ext cx="10972800" cy="1143000"/>
          </a:xfrm>
        </p:spPr>
        <p:txBody>
          <a:bodyPr/>
          <a:lstStyle/>
          <a:p>
            <a:r>
              <a:rPr lang="en-US" dirty="0" smtClean="0"/>
              <a:t>Account Supervisor</a:t>
            </a:r>
            <a:endParaRPr lang="en-US" dirty="0"/>
          </a:p>
        </p:txBody>
      </p:sp>
      <p:sp>
        <p:nvSpPr>
          <p:cNvPr id="3" name="Content Placeholder 2"/>
          <p:cNvSpPr>
            <a:spLocks noGrp="1"/>
          </p:cNvSpPr>
          <p:nvPr>
            <p:ph idx="1"/>
          </p:nvPr>
        </p:nvSpPr>
        <p:spPr>
          <a:xfrm>
            <a:off x="733742" y="2129134"/>
            <a:ext cx="9599407" cy="4525963"/>
          </a:xfrm>
        </p:spPr>
        <p:txBody>
          <a:bodyPr>
            <a:normAutofit/>
          </a:bodyPr>
          <a:lstStyle/>
          <a:p>
            <a:r>
              <a:rPr lang="en-US" sz="2400" dirty="0" smtClean="0"/>
              <a:t>Normally dean, department head, business manager, or other senior administrator</a:t>
            </a:r>
          </a:p>
          <a:p>
            <a:r>
              <a:rPr lang="en-US" sz="2400" dirty="0" smtClean="0"/>
              <a:t>No approval role in Kuali</a:t>
            </a:r>
          </a:p>
          <a:p>
            <a:r>
              <a:rPr lang="en-US" sz="2400" dirty="0" smtClean="0"/>
              <a:t>Provides leadership role by providing oversight for account management</a:t>
            </a:r>
          </a:p>
          <a:p>
            <a:r>
              <a:rPr lang="en-US" sz="2400" dirty="0" smtClean="0"/>
              <a:t>Cannot be the Fiscal Officer or Account Manager</a:t>
            </a:r>
            <a:endParaRPr lang="en-US" sz="24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16</a:t>
            </a:fld>
            <a:endParaRPr lang="en-US"/>
          </a:p>
        </p:txBody>
      </p:sp>
    </p:spTree>
    <p:extLst>
      <p:ext uri="{BB962C8B-B14F-4D97-AF65-F5344CB8AC3E}">
        <p14:creationId xmlns:p14="http://schemas.microsoft.com/office/powerpoint/2010/main" val="1879907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998" y="424888"/>
            <a:ext cx="7691336" cy="1143000"/>
          </a:xfrm>
        </p:spPr>
        <p:txBody>
          <a:bodyPr>
            <a:normAutofit/>
          </a:bodyPr>
          <a:lstStyle/>
          <a:p>
            <a:r>
              <a:rPr lang="en-US" sz="3600" dirty="0" smtClean="0"/>
              <a:t>Organizational Approver</a:t>
            </a:r>
            <a:endParaRPr lang="en-US" sz="3600" dirty="0"/>
          </a:p>
        </p:txBody>
      </p:sp>
      <p:sp>
        <p:nvSpPr>
          <p:cNvPr id="3" name="Content Placeholder 2"/>
          <p:cNvSpPr>
            <a:spLocks noGrp="1"/>
          </p:cNvSpPr>
          <p:nvPr>
            <p:ph idx="1"/>
          </p:nvPr>
        </p:nvSpPr>
        <p:spPr>
          <a:xfrm>
            <a:off x="1448697" y="2012950"/>
            <a:ext cx="9857591" cy="4525963"/>
          </a:xfrm>
        </p:spPr>
        <p:txBody>
          <a:bodyPr>
            <a:normAutofit/>
          </a:bodyPr>
          <a:lstStyle/>
          <a:p>
            <a:r>
              <a:rPr lang="en-US" sz="2400" dirty="0" smtClean="0"/>
              <a:t>ORG-</a:t>
            </a:r>
            <a:r>
              <a:rPr lang="en-US" sz="2400" dirty="0" smtClean="0"/>
              <a:t>XXXX</a:t>
            </a:r>
            <a:endParaRPr lang="en-US" sz="2400" dirty="0" smtClean="0"/>
          </a:p>
          <a:p>
            <a:r>
              <a:rPr lang="en-US" sz="2400" dirty="0" smtClean="0"/>
              <a:t>Multiple people in group, but only needs 1 to approve</a:t>
            </a:r>
          </a:p>
          <a:p>
            <a:r>
              <a:rPr lang="en-US" sz="2400" dirty="0" smtClean="0"/>
              <a:t>Access is granted via a form, and not through edit in Kuali</a:t>
            </a:r>
          </a:p>
          <a:p>
            <a:r>
              <a:rPr lang="en-US" sz="2400" dirty="0" smtClean="0"/>
              <a:t>Approver is normally a business manager, department manager, or other senior administrator</a:t>
            </a:r>
            <a:endParaRPr lang="en-US" sz="24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17</a:t>
            </a:fld>
            <a:endParaRPr lang="en-US"/>
          </a:p>
        </p:txBody>
      </p:sp>
    </p:spTree>
    <p:extLst>
      <p:ext uri="{BB962C8B-B14F-4D97-AF65-F5344CB8AC3E}">
        <p14:creationId xmlns:p14="http://schemas.microsoft.com/office/powerpoint/2010/main" val="42277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4640" y="798514"/>
            <a:ext cx="7827523" cy="1143000"/>
          </a:xfrm>
        </p:spPr>
        <p:txBody>
          <a:bodyPr>
            <a:normAutofit/>
          </a:bodyPr>
          <a:lstStyle/>
          <a:p>
            <a:r>
              <a:rPr lang="en-US" sz="3600" dirty="0" smtClean="0"/>
              <a:t>Organization approval	</a:t>
            </a:r>
            <a:endParaRPr lang="en-US" sz="3600" dirty="0"/>
          </a:p>
        </p:txBody>
      </p:sp>
      <p:sp>
        <p:nvSpPr>
          <p:cNvPr id="3" name="Content Placeholder 2"/>
          <p:cNvSpPr>
            <a:spLocks noGrp="1"/>
          </p:cNvSpPr>
          <p:nvPr>
            <p:ph idx="1"/>
          </p:nvPr>
        </p:nvSpPr>
        <p:spPr>
          <a:xfrm>
            <a:off x="1374121" y="2195513"/>
            <a:ext cx="9834282" cy="4525963"/>
          </a:xfrm>
        </p:spPr>
        <p:txBody>
          <a:bodyPr>
            <a:normAutofit/>
          </a:bodyPr>
          <a:lstStyle/>
          <a:p>
            <a:r>
              <a:rPr lang="en-US" sz="2000" dirty="0" smtClean="0"/>
              <a:t>ORG-</a:t>
            </a:r>
            <a:r>
              <a:rPr lang="en-US" sz="2000" dirty="0" err="1"/>
              <a:t>x</a:t>
            </a:r>
            <a:r>
              <a:rPr lang="en-US" sz="2000" dirty="0" err="1" smtClean="0"/>
              <a:t>xxx</a:t>
            </a:r>
            <a:endParaRPr lang="en-US" sz="2000" dirty="0" smtClean="0"/>
          </a:p>
          <a:p>
            <a:pPr lvl="1"/>
            <a:r>
              <a:rPr lang="en-US" sz="1800" dirty="0" smtClean="0"/>
              <a:t>Approves all Adjustment/Accrual </a:t>
            </a:r>
            <a:r>
              <a:rPr lang="en-US" sz="1800" dirty="0"/>
              <a:t>Vouchers, Budget Adjustments, Distribution of Income and Expense, General Error Correction, Encumbrance and Transfer of Funds</a:t>
            </a:r>
          </a:p>
          <a:p>
            <a:pPr lvl="1"/>
            <a:r>
              <a:rPr lang="en-US" sz="1800" dirty="0"/>
              <a:t>$1,000 or greater: Disbursement </a:t>
            </a:r>
            <a:r>
              <a:rPr lang="en-US" sz="1800" dirty="0" smtClean="0"/>
              <a:t>Voucher, </a:t>
            </a:r>
            <a:r>
              <a:rPr lang="en-US" sz="1800" dirty="0"/>
              <a:t>Internal Billing, Internal Order, </a:t>
            </a:r>
            <a:r>
              <a:rPr lang="en-US" sz="1800" dirty="0" smtClean="0"/>
              <a:t>Requisition</a:t>
            </a:r>
          </a:p>
          <a:p>
            <a:pPr marL="457200" lvl="1" indent="0" algn="ctr">
              <a:buNone/>
            </a:pPr>
            <a:endParaRPr lang="en-US" sz="2800" dirty="0" smtClean="0"/>
          </a:p>
          <a:p>
            <a:pPr marL="457200" lvl="1" indent="0" algn="ctr">
              <a:buNone/>
            </a:pPr>
            <a:endParaRPr lang="en-US" sz="2800" dirty="0"/>
          </a:p>
          <a:p>
            <a:pPr marL="457200" lvl="1" indent="0" algn="ctr">
              <a:buNone/>
            </a:pPr>
            <a:r>
              <a:rPr lang="en-US" sz="2800" dirty="0" smtClean="0"/>
              <a:t>Organization Approval Route Log Example:</a:t>
            </a:r>
            <a:endParaRPr lang="en-US" sz="28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18</a:t>
            </a:fld>
            <a:endParaRPr lang="en-US"/>
          </a:p>
        </p:txBody>
      </p:sp>
      <p:pic>
        <p:nvPicPr>
          <p:cNvPr id="6" name="Picture 5"/>
          <p:cNvPicPr>
            <a:picLocks noChangeAspect="1"/>
          </p:cNvPicPr>
          <p:nvPr/>
        </p:nvPicPr>
        <p:blipFill>
          <a:blip r:embed="rId2"/>
          <a:stretch>
            <a:fillRect/>
          </a:stretch>
        </p:blipFill>
        <p:spPr>
          <a:xfrm>
            <a:off x="186117" y="5298175"/>
            <a:ext cx="11094004" cy="600919"/>
          </a:xfrm>
          <a:prstGeom prst="rect">
            <a:avLst/>
          </a:prstGeom>
        </p:spPr>
      </p:pic>
    </p:spTree>
    <p:extLst>
      <p:ext uri="{BB962C8B-B14F-4D97-AF65-F5344CB8AC3E}">
        <p14:creationId xmlns:p14="http://schemas.microsoft.com/office/powerpoint/2010/main" val="362151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23" y="426483"/>
            <a:ext cx="9146393" cy="1143000"/>
          </a:xfrm>
        </p:spPr>
        <p:txBody>
          <a:bodyPr>
            <a:normAutofit/>
          </a:bodyPr>
          <a:lstStyle/>
          <a:p>
            <a:r>
              <a:rPr lang="en-US" sz="3600" dirty="0" smtClean="0"/>
              <a:t>Division Approver</a:t>
            </a:r>
            <a:endParaRPr lang="en-US" sz="3600" dirty="0"/>
          </a:p>
        </p:txBody>
      </p:sp>
      <p:sp>
        <p:nvSpPr>
          <p:cNvPr id="3" name="Content Placeholder 2"/>
          <p:cNvSpPr>
            <a:spLocks noGrp="1"/>
          </p:cNvSpPr>
          <p:nvPr>
            <p:ph idx="1"/>
          </p:nvPr>
        </p:nvSpPr>
        <p:spPr>
          <a:xfrm>
            <a:off x="758969" y="1758543"/>
            <a:ext cx="9642438" cy="4525963"/>
          </a:xfrm>
        </p:spPr>
        <p:txBody>
          <a:bodyPr>
            <a:normAutofit/>
          </a:bodyPr>
          <a:lstStyle/>
          <a:p>
            <a:r>
              <a:rPr lang="en-US" sz="2400" dirty="0" smtClean="0"/>
              <a:t>DIV-xx</a:t>
            </a:r>
          </a:p>
          <a:p>
            <a:r>
              <a:rPr lang="en-US" sz="2400" dirty="0" smtClean="0"/>
              <a:t>Multiple </a:t>
            </a:r>
            <a:r>
              <a:rPr lang="en-US" sz="2400" dirty="0"/>
              <a:t>people in group, but only needs </a:t>
            </a:r>
            <a:r>
              <a:rPr lang="en-US" sz="2400" dirty="0" smtClean="0"/>
              <a:t>one </a:t>
            </a:r>
            <a:r>
              <a:rPr lang="en-US" sz="2400" dirty="0"/>
              <a:t>to approve</a:t>
            </a:r>
          </a:p>
          <a:p>
            <a:r>
              <a:rPr lang="en-US" sz="2400" dirty="0"/>
              <a:t>Access is granted via a form, and not through edit in </a:t>
            </a:r>
            <a:r>
              <a:rPr lang="en-US" sz="2400" dirty="0" smtClean="0"/>
              <a:t>Kuali</a:t>
            </a:r>
          </a:p>
          <a:p>
            <a:r>
              <a:rPr lang="en-US" sz="2400" dirty="0" smtClean="0"/>
              <a:t>Typically dean, department head, or other senior administrator</a:t>
            </a:r>
            <a:endParaRPr lang="en-US" sz="2400" dirty="0"/>
          </a:p>
          <a:p>
            <a:r>
              <a:rPr lang="en-US" sz="2400" dirty="0" smtClean="0"/>
              <a:t>For small department, individual </a:t>
            </a:r>
            <a:r>
              <a:rPr lang="en-US" sz="2400" dirty="0"/>
              <a:t>can be in ORG and DIV roles, but should not be the fiscal officer </a:t>
            </a:r>
          </a:p>
          <a:p>
            <a:endParaRPr lang="en-US" sz="24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19</a:t>
            </a:fld>
            <a:endParaRPr lang="en-US"/>
          </a:p>
        </p:txBody>
      </p:sp>
    </p:spTree>
    <p:extLst>
      <p:ext uri="{BB962C8B-B14F-4D97-AF65-F5344CB8AC3E}">
        <p14:creationId xmlns:p14="http://schemas.microsoft.com/office/powerpoint/2010/main" val="4018785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85396"/>
            <a:ext cx="10972800" cy="1143000"/>
          </a:xfrm>
        </p:spPr>
        <p:txBody>
          <a:bodyPr/>
          <a:lstStyle/>
          <a:p>
            <a:r>
              <a:rPr lang="en-US" dirty="0" smtClean="0"/>
              <a:t>Overview</a:t>
            </a:r>
            <a:endParaRPr lang="en-US" dirty="0"/>
          </a:p>
        </p:txBody>
      </p:sp>
      <p:sp>
        <p:nvSpPr>
          <p:cNvPr id="6" name="Content Placeholder 5"/>
          <p:cNvSpPr>
            <a:spLocks noGrp="1"/>
          </p:cNvSpPr>
          <p:nvPr>
            <p:ph idx="1"/>
          </p:nvPr>
        </p:nvSpPr>
        <p:spPr>
          <a:xfrm>
            <a:off x="1395796" y="1755819"/>
            <a:ext cx="8522561" cy="3821198"/>
          </a:xfrm>
        </p:spPr>
        <p:txBody>
          <a:bodyPr>
            <a:normAutofit/>
          </a:bodyPr>
          <a:lstStyle/>
          <a:p>
            <a:r>
              <a:rPr lang="en-US" sz="2400" dirty="0" smtClean="0"/>
              <a:t>Responsibilities</a:t>
            </a:r>
          </a:p>
          <a:p>
            <a:r>
              <a:rPr lang="en-US" sz="2400" dirty="0" smtClean="0"/>
              <a:t>KFS Workflow</a:t>
            </a:r>
          </a:p>
          <a:p>
            <a:r>
              <a:rPr lang="en-US" sz="2400" dirty="0" smtClean="0"/>
              <a:t>Balances</a:t>
            </a:r>
          </a:p>
          <a:p>
            <a:r>
              <a:rPr lang="en-US" sz="2400" dirty="0" smtClean="0"/>
              <a:t>Policy and Procedures</a:t>
            </a:r>
          </a:p>
          <a:p>
            <a:r>
              <a:rPr lang="en-US" sz="2400" dirty="0" smtClean="0"/>
              <a:t>Internal Controls</a:t>
            </a:r>
          </a:p>
        </p:txBody>
      </p:sp>
      <p:sp>
        <p:nvSpPr>
          <p:cNvPr id="2" name="Slide Number Placeholder 1"/>
          <p:cNvSpPr>
            <a:spLocks noGrp="1"/>
          </p:cNvSpPr>
          <p:nvPr>
            <p:ph type="sldNum" sz="quarter" idx="12"/>
          </p:nvPr>
        </p:nvSpPr>
        <p:spPr/>
        <p:txBody>
          <a:bodyPr>
            <a:normAutofit lnSpcReduction="10000"/>
          </a:bodyPr>
          <a:lstStyle/>
          <a:p>
            <a:fld id="{45EF16F9-37AB-42B2-95D4-053DB92E16E6}"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31321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99" y="570440"/>
            <a:ext cx="7866434" cy="1143000"/>
          </a:xfrm>
        </p:spPr>
        <p:txBody>
          <a:bodyPr>
            <a:normAutofit/>
          </a:bodyPr>
          <a:lstStyle/>
          <a:p>
            <a:r>
              <a:rPr lang="en-US" sz="3600" dirty="0" smtClean="0"/>
              <a:t>Division Approver</a:t>
            </a:r>
            <a:endParaRPr lang="en-US" sz="3600" dirty="0"/>
          </a:p>
        </p:txBody>
      </p:sp>
      <p:sp>
        <p:nvSpPr>
          <p:cNvPr id="3" name="Content Placeholder 2"/>
          <p:cNvSpPr>
            <a:spLocks noGrp="1"/>
          </p:cNvSpPr>
          <p:nvPr>
            <p:ph idx="1"/>
          </p:nvPr>
        </p:nvSpPr>
        <p:spPr>
          <a:xfrm>
            <a:off x="579567" y="2057717"/>
            <a:ext cx="10972800" cy="4525963"/>
          </a:xfrm>
        </p:spPr>
        <p:txBody>
          <a:bodyPr>
            <a:normAutofit/>
          </a:bodyPr>
          <a:lstStyle/>
          <a:p>
            <a:r>
              <a:rPr lang="en-US" sz="2400" dirty="0" smtClean="0"/>
              <a:t>Approves all transactions over $</a:t>
            </a:r>
            <a:r>
              <a:rPr lang="en-US" sz="2400" dirty="0" smtClean="0"/>
              <a:t>10,000</a:t>
            </a:r>
          </a:p>
          <a:p>
            <a:r>
              <a:rPr lang="en-US" sz="2400" dirty="0" smtClean="0"/>
              <a:t>If you click on DIV-B2, it will show all the individuals listed under that Division</a:t>
            </a:r>
            <a:endParaRPr lang="en-US" sz="2400" dirty="0" smtClean="0"/>
          </a:p>
          <a:p>
            <a:endParaRPr lang="en-US" sz="2400" dirty="0" smtClean="0"/>
          </a:p>
          <a:p>
            <a:pPr marL="0" indent="0" algn="ctr">
              <a:buNone/>
            </a:pPr>
            <a:r>
              <a:rPr lang="en-US" sz="3600" dirty="0" smtClean="0"/>
              <a:t>Division Approval Route Log Example:</a:t>
            </a:r>
          </a:p>
          <a:p>
            <a:endParaRPr lang="en-US" sz="24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20</a:t>
            </a:fld>
            <a:endParaRPr lang="en-US"/>
          </a:p>
        </p:txBody>
      </p:sp>
      <p:pic>
        <p:nvPicPr>
          <p:cNvPr id="6" name="Picture 5"/>
          <p:cNvPicPr>
            <a:picLocks noChangeAspect="1"/>
          </p:cNvPicPr>
          <p:nvPr/>
        </p:nvPicPr>
        <p:blipFill>
          <a:blip r:embed="rId2"/>
          <a:stretch>
            <a:fillRect/>
          </a:stretch>
        </p:blipFill>
        <p:spPr>
          <a:xfrm>
            <a:off x="728890" y="4855474"/>
            <a:ext cx="10823477" cy="671385"/>
          </a:xfrm>
          <a:prstGeom prst="rect">
            <a:avLst/>
          </a:prstGeom>
        </p:spPr>
      </p:pic>
    </p:spTree>
    <p:extLst>
      <p:ext uri="{BB962C8B-B14F-4D97-AF65-F5344CB8AC3E}">
        <p14:creationId xmlns:p14="http://schemas.microsoft.com/office/powerpoint/2010/main" val="3822482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048" y="2557749"/>
            <a:ext cx="10363200" cy="1362075"/>
          </a:xfrm>
        </p:spPr>
        <p:txBody>
          <a:bodyPr/>
          <a:lstStyle/>
          <a:p>
            <a:r>
              <a:rPr lang="en-US" dirty="0" smtClean="0"/>
              <a:t>Balance lookup</a:t>
            </a:r>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21</a:t>
            </a:fld>
            <a:endParaRPr lang="en-US"/>
          </a:p>
        </p:txBody>
      </p:sp>
    </p:spTree>
    <p:extLst>
      <p:ext uri="{BB962C8B-B14F-4D97-AF65-F5344CB8AC3E}">
        <p14:creationId xmlns:p14="http://schemas.microsoft.com/office/powerpoint/2010/main" val="2115362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74" y="666388"/>
            <a:ext cx="10972800" cy="1143000"/>
          </a:xfrm>
        </p:spPr>
        <p:txBody>
          <a:bodyPr>
            <a:normAutofit/>
          </a:bodyPr>
          <a:lstStyle/>
          <a:p>
            <a:r>
              <a:rPr lang="en-US" sz="3600" dirty="0" smtClean="0"/>
              <a:t>Object Codes</a:t>
            </a:r>
            <a:endParaRPr lang="en-US" sz="3600" dirty="0"/>
          </a:p>
        </p:txBody>
      </p:sp>
      <p:sp>
        <p:nvSpPr>
          <p:cNvPr id="3" name="Content Placeholder 2"/>
          <p:cNvSpPr>
            <a:spLocks noGrp="1"/>
          </p:cNvSpPr>
          <p:nvPr>
            <p:ph idx="1"/>
          </p:nvPr>
        </p:nvSpPr>
        <p:spPr>
          <a:xfrm>
            <a:off x="965555" y="2057717"/>
            <a:ext cx="8889402" cy="4525963"/>
          </a:xfrm>
        </p:spPr>
        <p:txBody>
          <a:bodyPr>
            <a:normAutofit/>
          </a:bodyPr>
          <a:lstStyle/>
          <a:p>
            <a:r>
              <a:rPr lang="en-US" sz="2400" dirty="0" smtClean="0"/>
              <a:t>Four digit code which specifies the type of activity being charged (assets, liabilities, revenue, expense)</a:t>
            </a:r>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22</a:t>
            </a:fld>
            <a:endParaRPr lang="en-US"/>
          </a:p>
        </p:txBody>
      </p:sp>
    </p:spTree>
    <p:extLst>
      <p:ext uri="{BB962C8B-B14F-4D97-AF65-F5344CB8AC3E}">
        <p14:creationId xmlns:p14="http://schemas.microsoft.com/office/powerpoint/2010/main" val="1575646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258" y="66476"/>
            <a:ext cx="7729728" cy="1188720"/>
          </a:xfrm>
        </p:spPr>
        <p:txBody>
          <a:bodyPr/>
          <a:lstStyle/>
          <a:p>
            <a:r>
              <a:rPr lang="en-US" dirty="0" smtClean="0"/>
              <a:t>Object Code smart coding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03894328"/>
              </p:ext>
            </p:extLst>
          </p:nvPr>
        </p:nvGraphicFramePr>
        <p:xfrm>
          <a:off x="562396" y="1343277"/>
          <a:ext cx="10209452" cy="5449989"/>
        </p:xfrm>
        <a:graphic>
          <a:graphicData uri="http://schemas.openxmlformats.org/drawingml/2006/table">
            <a:tbl>
              <a:tblPr firstRow="1" bandRow="1"/>
              <a:tblGrid>
                <a:gridCol w="1612019">
                  <a:extLst>
                    <a:ext uri="{9D8B030D-6E8A-4147-A177-3AD203B41FA5}">
                      <a16:colId xmlns:a16="http://schemas.microsoft.com/office/drawing/2014/main" val="20000"/>
                    </a:ext>
                  </a:extLst>
                </a:gridCol>
                <a:gridCol w="2059802">
                  <a:extLst>
                    <a:ext uri="{9D8B030D-6E8A-4147-A177-3AD203B41FA5}">
                      <a16:colId xmlns:a16="http://schemas.microsoft.com/office/drawing/2014/main" val="20001"/>
                    </a:ext>
                  </a:extLst>
                </a:gridCol>
                <a:gridCol w="1791132">
                  <a:extLst>
                    <a:ext uri="{9D8B030D-6E8A-4147-A177-3AD203B41FA5}">
                      <a16:colId xmlns:a16="http://schemas.microsoft.com/office/drawing/2014/main" val="20002"/>
                    </a:ext>
                  </a:extLst>
                </a:gridCol>
                <a:gridCol w="4746499">
                  <a:extLst>
                    <a:ext uri="{9D8B030D-6E8A-4147-A177-3AD203B41FA5}">
                      <a16:colId xmlns:a16="http://schemas.microsoft.com/office/drawing/2014/main" val="20003"/>
                    </a:ext>
                  </a:extLst>
                </a:gridCol>
              </a:tblGrid>
              <a:tr h="783960">
                <a:tc>
                  <a:txBody>
                    <a:bodyPr/>
                    <a:lstStyle>
                      <a:lvl1pPr marL="0" algn="l" defTabSz="914400" rtl="0" eaLnBrk="1" latinLnBrk="0" hangingPunct="1">
                        <a:defRPr sz="1800" b="1" kern="1200">
                          <a:solidFill>
                            <a:schemeClr val="lt1"/>
                          </a:solidFill>
                          <a:latin typeface="Calisto MT" panose="02040603050505030304"/>
                        </a:defRPr>
                      </a:lvl1pPr>
                      <a:lvl2pPr marL="457200" algn="l" defTabSz="914400" rtl="0" eaLnBrk="1" latinLnBrk="0" hangingPunct="1">
                        <a:defRPr sz="1800" b="1" kern="1200">
                          <a:solidFill>
                            <a:schemeClr val="lt1"/>
                          </a:solidFill>
                          <a:latin typeface="Calisto MT" panose="02040603050505030304"/>
                        </a:defRPr>
                      </a:lvl2pPr>
                      <a:lvl3pPr marL="914400" algn="l" defTabSz="914400" rtl="0" eaLnBrk="1" latinLnBrk="0" hangingPunct="1">
                        <a:defRPr sz="1800" b="1" kern="1200">
                          <a:solidFill>
                            <a:schemeClr val="lt1"/>
                          </a:solidFill>
                          <a:latin typeface="Calisto MT" panose="02040603050505030304"/>
                        </a:defRPr>
                      </a:lvl3pPr>
                      <a:lvl4pPr marL="1371600" algn="l" defTabSz="914400" rtl="0" eaLnBrk="1" latinLnBrk="0" hangingPunct="1">
                        <a:defRPr sz="1800" b="1" kern="1200">
                          <a:solidFill>
                            <a:schemeClr val="lt1"/>
                          </a:solidFill>
                          <a:latin typeface="Calisto MT" panose="02040603050505030304"/>
                        </a:defRPr>
                      </a:lvl4pPr>
                      <a:lvl5pPr marL="1828800" algn="l" defTabSz="914400" rtl="0" eaLnBrk="1" latinLnBrk="0" hangingPunct="1">
                        <a:defRPr sz="1800" b="1" kern="1200">
                          <a:solidFill>
                            <a:schemeClr val="lt1"/>
                          </a:solidFill>
                          <a:latin typeface="Calisto MT" panose="02040603050505030304"/>
                        </a:defRPr>
                      </a:lvl5pPr>
                      <a:lvl6pPr marL="2286000" algn="l" defTabSz="914400" rtl="0" eaLnBrk="1" latinLnBrk="0" hangingPunct="1">
                        <a:defRPr sz="1800" b="1" kern="1200">
                          <a:solidFill>
                            <a:schemeClr val="lt1"/>
                          </a:solidFill>
                          <a:latin typeface="Calisto MT" panose="02040603050505030304"/>
                        </a:defRPr>
                      </a:lvl6pPr>
                      <a:lvl7pPr marL="2743200" algn="l" defTabSz="914400" rtl="0" eaLnBrk="1" latinLnBrk="0" hangingPunct="1">
                        <a:defRPr sz="1800" b="1" kern="1200">
                          <a:solidFill>
                            <a:schemeClr val="lt1"/>
                          </a:solidFill>
                          <a:latin typeface="Calisto MT" panose="02040603050505030304"/>
                        </a:defRPr>
                      </a:lvl7pPr>
                      <a:lvl8pPr marL="3200400" algn="l" defTabSz="914400" rtl="0" eaLnBrk="1" latinLnBrk="0" hangingPunct="1">
                        <a:defRPr sz="1800" b="1" kern="1200">
                          <a:solidFill>
                            <a:schemeClr val="lt1"/>
                          </a:solidFill>
                          <a:latin typeface="Calisto MT" panose="02040603050505030304"/>
                        </a:defRPr>
                      </a:lvl8pPr>
                      <a:lvl9pPr marL="3657600" algn="l" defTabSz="914400" rtl="0" eaLnBrk="1" latinLnBrk="0" hangingPunct="1">
                        <a:defRPr sz="1800" b="1" kern="1200">
                          <a:solidFill>
                            <a:schemeClr val="lt1"/>
                          </a:solidFill>
                          <a:latin typeface="Calisto MT" panose="02040603050505030304"/>
                        </a:defRPr>
                      </a:lvl9pPr>
                    </a:lstStyle>
                    <a:p>
                      <a:r>
                        <a:rPr lang="en-US" sz="1800" dirty="0" smtClean="0">
                          <a:solidFill>
                            <a:schemeClr val="tx1"/>
                          </a:solidFill>
                        </a:rPr>
                        <a:t>Object Code</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b="1" kern="1200">
                          <a:solidFill>
                            <a:schemeClr val="lt1"/>
                          </a:solidFill>
                          <a:latin typeface="Calisto MT" panose="02040603050505030304"/>
                        </a:defRPr>
                      </a:lvl1pPr>
                      <a:lvl2pPr marL="457200" algn="l" defTabSz="914400" rtl="0" eaLnBrk="1" latinLnBrk="0" hangingPunct="1">
                        <a:defRPr sz="1800" b="1" kern="1200">
                          <a:solidFill>
                            <a:schemeClr val="lt1"/>
                          </a:solidFill>
                          <a:latin typeface="Calisto MT" panose="02040603050505030304"/>
                        </a:defRPr>
                      </a:lvl2pPr>
                      <a:lvl3pPr marL="914400" algn="l" defTabSz="914400" rtl="0" eaLnBrk="1" latinLnBrk="0" hangingPunct="1">
                        <a:defRPr sz="1800" b="1" kern="1200">
                          <a:solidFill>
                            <a:schemeClr val="lt1"/>
                          </a:solidFill>
                          <a:latin typeface="Calisto MT" panose="02040603050505030304"/>
                        </a:defRPr>
                      </a:lvl3pPr>
                      <a:lvl4pPr marL="1371600" algn="l" defTabSz="914400" rtl="0" eaLnBrk="1" latinLnBrk="0" hangingPunct="1">
                        <a:defRPr sz="1800" b="1" kern="1200">
                          <a:solidFill>
                            <a:schemeClr val="lt1"/>
                          </a:solidFill>
                          <a:latin typeface="Calisto MT" panose="02040603050505030304"/>
                        </a:defRPr>
                      </a:lvl4pPr>
                      <a:lvl5pPr marL="1828800" algn="l" defTabSz="914400" rtl="0" eaLnBrk="1" latinLnBrk="0" hangingPunct="1">
                        <a:defRPr sz="1800" b="1" kern="1200">
                          <a:solidFill>
                            <a:schemeClr val="lt1"/>
                          </a:solidFill>
                          <a:latin typeface="Calisto MT" panose="02040603050505030304"/>
                        </a:defRPr>
                      </a:lvl5pPr>
                      <a:lvl6pPr marL="2286000" algn="l" defTabSz="914400" rtl="0" eaLnBrk="1" latinLnBrk="0" hangingPunct="1">
                        <a:defRPr sz="1800" b="1" kern="1200">
                          <a:solidFill>
                            <a:schemeClr val="lt1"/>
                          </a:solidFill>
                          <a:latin typeface="Calisto MT" panose="02040603050505030304"/>
                        </a:defRPr>
                      </a:lvl6pPr>
                      <a:lvl7pPr marL="2743200" algn="l" defTabSz="914400" rtl="0" eaLnBrk="1" latinLnBrk="0" hangingPunct="1">
                        <a:defRPr sz="1800" b="1" kern="1200">
                          <a:solidFill>
                            <a:schemeClr val="lt1"/>
                          </a:solidFill>
                          <a:latin typeface="Calisto MT" panose="02040603050505030304"/>
                        </a:defRPr>
                      </a:lvl7pPr>
                      <a:lvl8pPr marL="3200400" algn="l" defTabSz="914400" rtl="0" eaLnBrk="1" latinLnBrk="0" hangingPunct="1">
                        <a:defRPr sz="1800" b="1" kern="1200">
                          <a:solidFill>
                            <a:schemeClr val="lt1"/>
                          </a:solidFill>
                          <a:latin typeface="Calisto MT" panose="02040603050505030304"/>
                        </a:defRPr>
                      </a:lvl8pPr>
                      <a:lvl9pPr marL="3657600" algn="l" defTabSz="914400" rtl="0" eaLnBrk="1" latinLnBrk="0" hangingPunct="1">
                        <a:defRPr sz="1800" b="1" kern="1200">
                          <a:solidFill>
                            <a:schemeClr val="lt1"/>
                          </a:solidFill>
                          <a:latin typeface="Calisto MT" panose="02040603050505030304"/>
                        </a:defRPr>
                      </a:lvl9pPr>
                    </a:lstStyle>
                    <a:p>
                      <a:r>
                        <a:rPr lang="en-US" sz="1800" dirty="0" smtClean="0">
                          <a:solidFill>
                            <a:schemeClr val="tx1"/>
                          </a:solidFill>
                        </a:rPr>
                        <a:t>Type</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b="1" kern="1200">
                          <a:solidFill>
                            <a:schemeClr val="lt1"/>
                          </a:solidFill>
                          <a:latin typeface="Calisto MT" panose="02040603050505030304"/>
                        </a:defRPr>
                      </a:lvl1pPr>
                      <a:lvl2pPr marL="457200" algn="l" defTabSz="914400" rtl="0" eaLnBrk="1" latinLnBrk="0" hangingPunct="1">
                        <a:defRPr sz="1800" b="1" kern="1200">
                          <a:solidFill>
                            <a:schemeClr val="lt1"/>
                          </a:solidFill>
                          <a:latin typeface="Calisto MT" panose="02040603050505030304"/>
                        </a:defRPr>
                      </a:lvl2pPr>
                      <a:lvl3pPr marL="914400" algn="l" defTabSz="914400" rtl="0" eaLnBrk="1" latinLnBrk="0" hangingPunct="1">
                        <a:defRPr sz="1800" b="1" kern="1200">
                          <a:solidFill>
                            <a:schemeClr val="lt1"/>
                          </a:solidFill>
                          <a:latin typeface="Calisto MT" panose="02040603050505030304"/>
                        </a:defRPr>
                      </a:lvl3pPr>
                      <a:lvl4pPr marL="1371600" algn="l" defTabSz="914400" rtl="0" eaLnBrk="1" latinLnBrk="0" hangingPunct="1">
                        <a:defRPr sz="1800" b="1" kern="1200">
                          <a:solidFill>
                            <a:schemeClr val="lt1"/>
                          </a:solidFill>
                          <a:latin typeface="Calisto MT" panose="02040603050505030304"/>
                        </a:defRPr>
                      </a:lvl4pPr>
                      <a:lvl5pPr marL="1828800" algn="l" defTabSz="914400" rtl="0" eaLnBrk="1" latinLnBrk="0" hangingPunct="1">
                        <a:defRPr sz="1800" b="1" kern="1200">
                          <a:solidFill>
                            <a:schemeClr val="lt1"/>
                          </a:solidFill>
                          <a:latin typeface="Calisto MT" panose="02040603050505030304"/>
                        </a:defRPr>
                      </a:lvl5pPr>
                      <a:lvl6pPr marL="2286000" algn="l" defTabSz="914400" rtl="0" eaLnBrk="1" latinLnBrk="0" hangingPunct="1">
                        <a:defRPr sz="1800" b="1" kern="1200">
                          <a:solidFill>
                            <a:schemeClr val="lt1"/>
                          </a:solidFill>
                          <a:latin typeface="Calisto MT" panose="02040603050505030304"/>
                        </a:defRPr>
                      </a:lvl6pPr>
                      <a:lvl7pPr marL="2743200" algn="l" defTabSz="914400" rtl="0" eaLnBrk="1" latinLnBrk="0" hangingPunct="1">
                        <a:defRPr sz="1800" b="1" kern="1200">
                          <a:solidFill>
                            <a:schemeClr val="lt1"/>
                          </a:solidFill>
                          <a:latin typeface="Calisto MT" panose="02040603050505030304"/>
                        </a:defRPr>
                      </a:lvl7pPr>
                      <a:lvl8pPr marL="3200400" algn="l" defTabSz="914400" rtl="0" eaLnBrk="1" latinLnBrk="0" hangingPunct="1">
                        <a:defRPr sz="1800" b="1" kern="1200">
                          <a:solidFill>
                            <a:schemeClr val="lt1"/>
                          </a:solidFill>
                          <a:latin typeface="Calisto MT" panose="02040603050505030304"/>
                        </a:defRPr>
                      </a:lvl8pPr>
                      <a:lvl9pPr marL="3657600" algn="l" defTabSz="914400" rtl="0" eaLnBrk="1" latinLnBrk="0" hangingPunct="1">
                        <a:defRPr sz="1800" b="1" kern="1200">
                          <a:solidFill>
                            <a:schemeClr val="lt1"/>
                          </a:solidFill>
                          <a:latin typeface="Calisto MT" panose="02040603050505030304"/>
                        </a:defRPr>
                      </a:lvl9pPr>
                    </a:lstStyle>
                    <a:p>
                      <a:r>
                        <a:rPr lang="en-US" sz="1800" dirty="0" smtClean="0">
                          <a:solidFill>
                            <a:schemeClr val="tx1"/>
                          </a:solidFill>
                        </a:rPr>
                        <a:t>Normal </a:t>
                      </a:r>
                    </a:p>
                    <a:p>
                      <a:r>
                        <a:rPr lang="en-US" sz="1800" dirty="0" smtClean="0">
                          <a:solidFill>
                            <a:schemeClr val="tx1"/>
                          </a:solidFill>
                        </a:rPr>
                        <a:t>Balance</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b="1" kern="1200">
                          <a:solidFill>
                            <a:schemeClr val="lt1"/>
                          </a:solidFill>
                          <a:latin typeface="Calisto MT" panose="02040603050505030304"/>
                        </a:defRPr>
                      </a:lvl1pPr>
                      <a:lvl2pPr marL="457200" algn="l" defTabSz="914400" rtl="0" eaLnBrk="1" latinLnBrk="0" hangingPunct="1">
                        <a:defRPr sz="1800" b="1" kern="1200">
                          <a:solidFill>
                            <a:schemeClr val="lt1"/>
                          </a:solidFill>
                          <a:latin typeface="Calisto MT" panose="02040603050505030304"/>
                        </a:defRPr>
                      </a:lvl2pPr>
                      <a:lvl3pPr marL="914400" algn="l" defTabSz="914400" rtl="0" eaLnBrk="1" latinLnBrk="0" hangingPunct="1">
                        <a:defRPr sz="1800" b="1" kern="1200">
                          <a:solidFill>
                            <a:schemeClr val="lt1"/>
                          </a:solidFill>
                          <a:latin typeface="Calisto MT" panose="02040603050505030304"/>
                        </a:defRPr>
                      </a:lvl3pPr>
                      <a:lvl4pPr marL="1371600" algn="l" defTabSz="914400" rtl="0" eaLnBrk="1" latinLnBrk="0" hangingPunct="1">
                        <a:defRPr sz="1800" b="1" kern="1200">
                          <a:solidFill>
                            <a:schemeClr val="lt1"/>
                          </a:solidFill>
                          <a:latin typeface="Calisto MT" panose="02040603050505030304"/>
                        </a:defRPr>
                      </a:lvl4pPr>
                      <a:lvl5pPr marL="1828800" algn="l" defTabSz="914400" rtl="0" eaLnBrk="1" latinLnBrk="0" hangingPunct="1">
                        <a:defRPr sz="1800" b="1" kern="1200">
                          <a:solidFill>
                            <a:schemeClr val="lt1"/>
                          </a:solidFill>
                          <a:latin typeface="Calisto MT" panose="02040603050505030304"/>
                        </a:defRPr>
                      </a:lvl5pPr>
                      <a:lvl6pPr marL="2286000" algn="l" defTabSz="914400" rtl="0" eaLnBrk="1" latinLnBrk="0" hangingPunct="1">
                        <a:defRPr sz="1800" b="1" kern="1200">
                          <a:solidFill>
                            <a:schemeClr val="lt1"/>
                          </a:solidFill>
                          <a:latin typeface="Calisto MT" panose="02040603050505030304"/>
                        </a:defRPr>
                      </a:lvl6pPr>
                      <a:lvl7pPr marL="2743200" algn="l" defTabSz="914400" rtl="0" eaLnBrk="1" latinLnBrk="0" hangingPunct="1">
                        <a:defRPr sz="1800" b="1" kern="1200">
                          <a:solidFill>
                            <a:schemeClr val="lt1"/>
                          </a:solidFill>
                          <a:latin typeface="Calisto MT" panose="02040603050505030304"/>
                        </a:defRPr>
                      </a:lvl7pPr>
                      <a:lvl8pPr marL="3200400" algn="l" defTabSz="914400" rtl="0" eaLnBrk="1" latinLnBrk="0" hangingPunct="1">
                        <a:defRPr sz="1800" b="1" kern="1200">
                          <a:solidFill>
                            <a:schemeClr val="lt1"/>
                          </a:solidFill>
                          <a:latin typeface="Calisto MT" panose="02040603050505030304"/>
                        </a:defRPr>
                      </a:lvl8pPr>
                      <a:lvl9pPr marL="3657600" algn="l" defTabSz="914400" rtl="0" eaLnBrk="1" latinLnBrk="0" hangingPunct="1">
                        <a:defRPr sz="1800" b="1" kern="1200">
                          <a:solidFill>
                            <a:schemeClr val="lt1"/>
                          </a:solidFill>
                          <a:latin typeface="Calisto MT" panose="02040603050505030304"/>
                        </a:defRPr>
                      </a:lvl9pPr>
                    </a:lstStyle>
                    <a:p>
                      <a:r>
                        <a:rPr lang="en-US" sz="1800" dirty="0" smtClean="0">
                          <a:solidFill>
                            <a:schemeClr val="tx1"/>
                          </a:solidFill>
                        </a:rPr>
                        <a:t>Objects</a:t>
                      </a:r>
                      <a:r>
                        <a:rPr lang="en-US" sz="1800" baseline="0" dirty="0" smtClean="0">
                          <a:solidFill>
                            <a:schemeClr val="tx1"/>
                          </a:solidFill>
                        </a:rPr>
                        <a:t> commonly used</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783960">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1XXX</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Asset</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Debit</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Cash (1100)</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783960">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2XXX</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Liability</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Credit</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A/P Liability (2100)</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783960">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3xxx</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Beginning Balance</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Credit</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3000 Beginning Balance Upload</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1006149">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4XXX</a:t>
                      </a:r>
                    </a:p>
                    <a:p>
                      <a:r>
                        <a:rPr lang="en-US" sz="1800" dirty="0" smtClean="0">
                          <a:solidFill>
                            <a:schemeClr val="tx1"/>
                          </a:solidFill>
                        </a:rPr>
                        <a:t>9900</a:t>
                      </a:r>
                    </a:p>
                    <a:p>
                      <a:r>
                        <a:rPr lang="en-US" sz="1800" smtClean="0">
                          <a:solidFill>
                            <a:schemeClr val="tx1"/>
                          </a:solidFill>
                        </a:rPr>
                        <a:t>9904 </a:t>
                      </a:r>
                      <a:endParaRPr lang="en-US" sz="16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Revenue</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Credit</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External</a:t>
                      </a:r>
                      <a:r>
                        <a:rPr lang="en-US" sz="1800" baseline="0" dirty="0" smtClean="0">
                          <a:solidFill>
                            <a:schemeClr val="tx1"/>
                          </a:solidFill>
                        </a:rPr>
                        <a:t> Revenue </a:t>
                      </a:r>
                      <a:r>
                        <a:rPr lang="en-US" sz="1800" dirty="0" smtClean="0">
                          <a:solidFill>
                            <a:schemeClr val="tx1"/>
                          </a:solidFill>
                        </a:rPr>
                        <a:t>(43xx-44xx)</a:t>
                      </a:r>
                    </a:p>
                    <a:p>
                      <a:r>
                        <a:rPr lang="en-US" sz="1800" dirty="0" smtClean="0">
                          <a:solidFill>
                            <a:schemeClr val="tx1"/>
                          </a:solidFill>
                        </a:rPr>
                        <a:t>Internal Revenue (48xx-49xx)</a:t>
                      </a:r>
                    </a:p>
                    <a:p>
                      <a:r>
                        <a:rPr lang="en-US" sz="1800" dirty="0" smtClean="0">
                          <a:solidFill>
                            <a:schemeClr val="tx1"/>
                          </a:solidFill>
                        </a:rPr>
                        <a:t>Transfer Income (9900,</a:t>
                      </a:r>
                      <a:r>
                        <a:rPr lang="en-US" sz="1800" baseline="0" dirty="0" smtClean="0">
                          <a:solidFill>
                            <a:schemeClr val="tx1"/>
                          </a:solidFill>
                        </a:rPr>
                        <a:t> 9904-Plant)</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1308000">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5XXX – 6XXX</a:t>
                      </a:r>
                    </a:p>
                    <a:p>
                      <a:r>
                        <a:rPr lang="en-US" sz="1800" dirty="0" smtClean="0">
                          <a:solidFill>
                            <a:schemeClr val="tx1"/>
                          </a:solidFill>
                        </a:rPr>
                        <a:t>7xxx-8xxx</a:t>
                      </a:r>
                    </a:p>
                    <a:p>
                      <a:r>
                        <a:rPr lang="en-US" sz="1800" dirty="0" smtClean="0">
                          <a:solidFill>
                            <a:schemeClr val="tx1"/>
                          </a:solidFill>
                        </a:rPr>
                        <a:t>9902, 9905</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Expense</a:t>
                      </a:r>
                      <a:endParaRPr lang="en-US" sz="1800" dirty="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Debit</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sto MT" panose="02040603050505030304"/>
                        </a:defRPr>
                      </a:lvl1pPr>
                      <a:lvl2pPr marL="457200" algn="l" defTabSz="914400" rtl="0" eaLnBrk="1" latinLnBrk="0" hangingPunct="1">
                        <a:defRPr sz="1800" kern="1200">
                          <a:solidFill>
                            <a:schemeClr val="dk1"/>
                          </a:solidFill>
                          <a:latin typeface="Calisto MT" panose="02040603050505030304"/>
                        </a:defRPr>
                      </a:lvl2pPr>
                      <a:lvl3pPr marL="914400" algn="l" defTabSz="914400" rtl="0" eaLnBrk="1" latinLnBrk="0" hangingPunct="1">
                        <a:defRPr sz="1800" kern="1200">
                          <a:solidFill>
                            <a:schemeClr val="dk1"/>
                          </a:solidFill>
                          <a:latin typeface="Calisto MT" panose="02040603050505030304"/>
                        </a:defRPr>
                      </a:lvl3pPr>
                      <a:lvl4pPr marL="1371600" algn="l" defTabSz="914400" rtl="0" eaLnBrk="1" latinLnBrk="0" hangingPunct="1">
                        <a:defRPr sz="1800" kern="1200">
                          <a:solidFill>
                            <a:schemeClr val="dk1"/>
                          </a:solidFill>
                          <a:latin typeface="Calisto MT" panose="02040603050505030304"/>
                        </a:defRPr>
                      </a:lvl4pPr>
                      <a:lvl5pPr marL="1828800" algn="l" defTabSz="914400" rtl="0" eaLnBrk="1" latinLnBrk="0" hangingPunct="1">
                        <a:defRPr sz="1800" kern="1200">
                          <a:solidFill>
                            <a:schemeClr val="dk1"/>
                          </a:solidFill>
                          <a:latin typeface="Calisto MT" panose="02040603050505030304"/>
                        </a:defRPr>
                      </a:lvl5pPr>
                      <a:lvl6pPr marL="2286000" algn="l" defTabSz="914400" rtl="0" eaLnBrk="1" latinLnBrk="0" hangingPunct="1">
                        <a:defRPr sz="1800" kern="1200">
                          <a:solidFill>
                            <a:schemeClr val="dk1"/>
                          </a:solidFill>
                          <a:latin typeface="Calisto MT" panose="02040603050505030304"/>
                        </a:defRPr>
                      </a:lvl6pPr>
                      <a:lvl7pPr marL="2743200" algn="l" defTabSz="914400" rtl="0" eaLnBrk="1" latinLnBrk="0" hangingPunct="1">
                        <a:defRPr sz="1800" kern="1200">
                          <a:solidFill>
                            <a:schemeClr val="dk1"/>
                          </a:solidFill>
                          <a:latin typeface="Calisto MT" panose="02040603050505030304"/>
                        </a:defRPr>
                      </a:lvl7pPr>
                      <a:lvl8pPr marL="3200400" algn="l" defTabSz="914400" rtl="0" eaLnBrk="1" latinLnBrk="0" hangingPunct="1">
                        <a:defRPr sz="1800" kern="1200">
                          <a:solidFill>
                            <a:schemeClr val="dk1"/>
                          </a:solidFill>
                          <a:latin typeface="Calisto MT" panose="02040603050505030304"/>
                        </a:defRPr>
                      </a:lvl8pPr>
                      <a:lvl9pPr marL="3657600" algn="l" defTabSz="914400" rtl="0" eaLnBrk="1" latinLnBrk="0" hangingPunct="1">
                        <a:defRPr sz="1800" kern="1200">
                          <a:solidFill>
                            <a:schemeClr val="dk1"/>
                          </a:solidFill>
                          <a:latin typeface="Calisto MT" panose="02040603050505030304"/>
                        </a:defRPr>
                      </a:lvl9pPr>
                    </a:lstStyle>
                    <a:p>
                      <a:r>
                        <a:rPr lang="en-US" sz="1800" dirty="0" smtClean="0">
                          <a:solidFill>
                            <a:schemeClr val="tx1"/>
                          </a:solidFill>
                        </a:rPr>
                        <a:t>Salary (5xxx),</a:t>
                      </a:r>
                      <a:r>
                        <a:rPr lang="en-US" sz="1800" baseline="0" dirty="0" smtClean="0">
                          <a:solidFill>
                            <a:schemeClr val="tx1"/>
                          </a:solidFill>
                        </a:rPr>
                        <a:t> </a:t>
                      </a:r>
                      <a:r>
                        <a:rPr lang="en-US" sz="1800" dirty="0" smtClean="0">
                          <a:solidFill>
                            <a:schemeClr val="tx1"/>
                          </a:solidFill>
                        </a:rPr>
                        <a:t>General Supplies (62xx),</a:t>
                      </a:r>
                      <a:r>
                        <a:rPr lang="en-US" sz="1800" baseline="0" dirty="0" smtClean="0">
                          <a:solidFill>
                            <a:schemeClr val="tx1"/>
                          </a:solidFill>
                        </a:rPr>
                        <a:t> </a:t>
                      </a:r>
                      <a:r>
                        <a:rPr lang="en-US" sz="1800" dirty="0" smtClean="0">
                          <a:solidFill>
                            <a:schemeClr val="tx1"/>
                          </a:solidFill>
                        </a:rPr>
                        <a:t>General Services (66xx)</a:t>
                      </a:r>
                    </a:p>
                    <a:p>
                      <a:r>
                        <a:rPr lang="en-US" sz="1800" dirty="0" smtClean="0">
                          <a:solidFill>
                            <a:schemeClr val="tx1"/>
                          </a:solidFill>
                        </a:rPr>
                        <a:t>COGS, Equipment</a:t>
                      </a:r>
                      <a:r>
                        <a:rPr lang="en-US" sz="1800" baseline="0" dirty="0" smtClean="0">
                          <a:solidFill>
                            <a:schemeClr val="tx1"/>
                          </a:solidFill>
                        </a:rPr>
                        <a:t> (7xxx-8xxx), Transfer Expense (9902, 9905-Plant)</a:t>
                      </a:r>
                      <a:endParaRPr lang="en-US" sz="1800" dirty="0" smtClean="0">
                        <a:solidFill>
                          <a:schemeClr val="tx1"/>
                        </a:solidFill>
                      </a:endParaRP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52223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582" y="649252"/>
            <a:ext cx="9325583" cy="1143000"/>
          </a:xfrm>
        </p:spPr>
        <p:txBody>
          <a:bodyPr>
            <a:normAutofit/>
          </a:bodyPr>
          <a:lstStyle/>
          <a:p>
            <a:r>
              <a:rPr lang="en-US" sz="3200" dirty="0" smtClean="0"/>
              <a:t>Budget vs Self Funded (Cash)</a:t>
            </a:r>
            <a:endParaRPr lang="en-US" sz="3200" dirty="0"/>
          </a:p>
        </p:txBody>
      </p:sp>
      <p:sp>
        <p:nvSpPr>
          <p:cNvPr id="3" name="Content Placeholder 2"/>
          <p:cNvSpPr>
            <a:spLocks noGrp="1"/>
          </p:cNvSpPr>
          <p:nvPr>
            <p:ph idx="1"/>
          </p:nvPr>
        </p:nvSpPr>
        <p:spPr>
          <a:xfrm>
            <a:off x="1038633" y="2192635"/>
            <a:ext cx="9903169" cy="3532468"/>
          </a:xfrm>
        </p:spPr>
        <p:txBody>
          <a:bodyPr>
            <a:normAutofit/>
          </a:bodyPr>
          <a:lstStyle/>
          <a:p>
            <a:r>
              <a:rPr lang="en-US" dirty="0"/>
              <a:t>Budget Based: calculate based off of budget (e.g. Education and General funds)</a:t>
            </a:r>
          </a:p>
          <a:p>
            <a:pPr lvl="1"/>
            <a:r>
              <a:rPr lang="en-US" dirty="0"/>
              <a:t>Budget – Actual - Encumbrances</a:t>
            </a:r>
          </a:p>
          <a:p>
            <a:r>
              <a:rPr lang="en-US" dirty="0"/>
              <a:t>Self-Funded (Cash) Based: calculated based off of fund balance (e.g. Athletics, Auxiliaries)</a:t>
            </a:r>
          </a:p>
          <a:p>
            <a:pPr lvl="1"/>
            <a:r>
              <a:rPr lang="en-US" dirty="0"/>
              <a:t>Assets (1xxx) – Liabilities (2xxx)</a:t>
            </a:r>
          </a:p>
          <a:p>
            <a:r>
              <a:rPr lang="en-US" dirty="0"/>
              <a:t>Capital accounts vary between budget and self-funded</a:t>
            </a:r>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24</a:t>
            </a:fld>
            <a:endParaRPr lang="en-US"/>
          </a:p>
        </p:txBody>
      </p:sp>
    </p:spTree>
    <p:extLst>
      <p:ext uri="{BB962C8B-B14F-4D97-AF65-F5344CB8AC3E}">
        <p14:creationId xmlns:p14="http://schemas.microsoft.com/office/powerpoint/2010/main" val="1760249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26" y="647201"/>
            <a:ext cx="9356043" cy="1143000"/>
          </a:xfrm>
        </p:spPr>
        <p:txBody>
          <a:bodyPr>
            <a:normAutofit/>
          </a:bodyPr>
          <a:lstStyle/>
          <a:p>
            <a:r>
              <a:rPr lang="en-US" sz="3200" dirty="0" smtClean="0"/>
              <a:t>Budget or Self-Funded (Cash)?</a:t>
            </a:r>
            <a:endParaRPr lang="en-US" sz="3200" dirty="0"/>
          </a:p>
        </p:txBody>
      </p:sp>
      <p:sp>
        <p:nvSpPr>
          <p:cNvPr id="3" name="Content Placeholder 2"/>
          <p:cNvSpPr>
            <a:spLocks noGrp="1"/>
          </p:cNvSpPr>
          <p:nvPr>
            <p:ph idx="1"/>
          </p:nvPr>
        </p:nvSpPr>
        <p:spPr>
          <a:xfrm>
            <a:off x="891826" y="1934679"/>
            <a:ext cx="10972800" cy="4525963"/>
          </a:xfrm>
        </p:spPr>
        <p:txBody>
          <a:bodyPr>
            <a:normAutofit/>
          </a:bodyPr>
          <a:lstStyle/>
          <a:p>
            <a:r>
              <a:rPr lang="en-US" sz="2400" dirty="0" smtClean="0"/>
              <a:t>Click on account number:</a:t>
            </a:r>
          </a:p>
          <a:p>
            <a:endParaRPr lang="en-US" sz="24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25</a:t>
            </a:fld>
            <a:endParaRPr lang="en-US"/>
          </a:p>
        </p:txBody>
      </p:sp>
      <p:pic>
        <p:nvPicPr>
          <p:cNvPr id="5" name="Picture 4"/>
          <p:cNvPicPr>
            <a:picLocks noChangeAspect="1"/>
          </p:cNvPicPr>
          <p:nvPr/>
        </p:nvPicPr>
        <p:blipFill>
          <a:blip r:embed="rId2"/>
          <a:stretch>
            <a:fillRect/>
          </a:stretch>
        </p:blipFill>
        <p:spPr>
          <a:xfrm>
            <a:off x="2074368" y="2553575"/>
            <a:ext cx="5312341" cy="957667"/>
          </a:xfrm>
          <a:prstGeom prst="rect">
            <a:avLst/>
          </a:prstGeom>
        </p:spPr>
      </p:pic>
    </p:spTree>
    <p:extLst>
      <p:ext uri="{BB962C8B-B14F-4D97-AF65-F5344CB8AC3E}">
        <p14:creationId xmlns:p14="http://schemas.microsoft.com/office/powerpoint/2010/main" val="3963065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737" y="272025"/>
            <a:ext cx="8197174" cy="1143000"/>
          </a:xfrm>
        </p:spPr>
        <p:txBody>
          <a:bodyPr>
            <a:normAutofit/>
          </a:bodyPr>
          <a:lstStyle/>
          <a:p>
            <a:r>
              <a:rPr lang="en-US" sz="3200" dirty="0" smtClean="0"/>
              <a:t>Budget or Self-Funded (Cash)?</a:t>
            </a:r>
            <a:endParaRPr lang="en-US" sz="3200" dirty="0"/>
          </a:p>
        </p:txBody>
      </p:sp>
      <p:sp>
        <p:nvSpPr>
          <p:cNvPr id="3" name="Content Placeholder 2"/>
          <p:cNvSpPr>
            <a:spLocks noGrp="1"/>
          </p:cNvSpPr>
          <p:nvPr>
            <p:ph idx="1"/>
          </p:nvPr>
        </p:nvSpPr>
        <p:spPr>
          <a:xfrm>
            <a:off x="1026459" y="1519519"/>
            <a:ext cx="10972800" cy="4525963"/>
          </a:xfrm>
        </p:spPr>
        <p:txBody>
          <a:bodyPr/>
          <a:lstStyle/>
          <a:p>
            <a:r>
              <a:rPr lang="en-US" dirty="0" smtClean="0"/>
              <a:t>Click on </a:t>
            </a:r>
            <a:r>
              <a:rPr lang="en-US" dirty="0" err="1" smtClean="0"/>
              <a:t>SubFund</a:t>
            </a:r>
            <a:r>
              <a:rPr lang="en-US" dirty="0" smtClean="0"/>
              <a:t> Group Code:</a:t>
            </a:r>
          </a:p>
          <a:p>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26</a:t>
            </a:fld>
            <a:endParaRPr lang="en-US"/>
          </a:p>
        </p:txBody>
      </p:sp>
      <p:pic>
        <p:nvPicPr>
          <p:cNvPr id="6" name="Picture 5"/>
          <p:cNvPicPr>
            <a:picLocks noChangeAspect="1"/>
          </p:cNvPicPr>
          <p:nvPr/>
        </p:nvPicPr>
        <p:blipFill>
          <a:blip r:embed="rId2"/>
          <a:stretch>
            <a:fillRect/>
          </a:stretch>
        </p:blipFill>
        <p:spPr>
          <a:xfrm>
            <a:off x="1966136" y="2263776"/>
            <a:ext cx="7724775" cy="4457700"/>
          </a:xfrm>
          <a:prstGeom prst="rect">
            <a:avLst/>
          </a:prstGeom>
        </p:spPr>
      </p:pic>
      <p:sp>
        <p:nvSpPr>
          <p:cNvPr id="5" name="Rounded Rectangle 4"/>
          <p:cNvSpPr/>
          <p:nvPr/>
        </p:nvSpPr>
        <p:spPr>
          <a:xfrm>
            <a:off x="3886199" y="5173245"/>
            <a:ext cx="4276165" cy="366943"/>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804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674" y="261784"/>
            <a:ext cx="8197174" cy="1143000"/>
          </a:xfrm>
        </p:spPr>
        <p:txBody>
          <a:bodyPr>
            <a:normAutofit/>
          </a:bodyPr>
          <a:lstStyle/>
          <a:p>
            <a:r>
              <a:rPr lang="en-US" sz="3200" dirty="0" smtClean="0"/>
              <a:t>Budget or Self-Funded (Cash)?</a:t>
            </a:r>
            <a:endParaRPr lang="en-US" sz="3200" dirty="0"/>
          </a:p>
        </p:txBody>
      </p:sp>
      <p:sp>
        <p:nvSpPr>
          <p:cNvPr id="3" name="Content Placeholder 2"/>
          <p:cNvSpPr>
            <a:spLocks noGrp="1"/>
          </p:cNvSpPr>
          <p:nvPr>
            <p:ph idx="1"/>
          </p:nvPr>
        </p:nvSpPr>
        <p:spPr>
          <a:xfrm>
            <a:off x="1752600" y="1829478"/>
            <a:ext cx="10972800" cy="4525963"/>
          </a:xfrm>
        </p:spPr>
        <p:txBody>
          <a:bodyPr>
            <a:normAutofit/>
          </a:bodyPr>
          <a:lstStyle/>
          <a:p>
            <a:r>
              <a:rPr lang="en-US" sz="2000" dirty="0" smtClean="0"/>
              <a:t>Spending Authority will say Cash or Budget:</a:t>
            </a:r>
          </a:p>
          <a:p>
            <a:endParaRPr lang="en-US" sz="20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27</a:t>
            </a:fld>
            <a:endParaRPr lang="en-US"/>
          </a:p>
        </p:txBody>
      </p:sp>
      <p:pic>
        <p:nvPicPr>
          <p:cNvPr id="5" name="Picture 4"/>
          <p:cNvPicPr>
            <a:picLocks noChangeAspect="1"/>
          </p:cNvPicPr>
          <p:nvPr/>
        </p:nvPicPr>
        <p:blipFill>
          <a:blip r:embed="rId2"/>
          <a:stretch>
            <a:fillRect/>
          </a:stretch>
        </p:blipFill>
        <p:spPr>
          <a:xfrm>
            <a:off x="2002842" y="2678866"/>
            <a:ext cx="7259193" cy="3309632"/>
          </a:xfrm>
          <a:prstGeom prst="rect">
            <a:avLst/>
          </a:prstGeom>
        </p:spPr>
      </p:pic>
      <p:sp>
        <p:nvSpPr>
          <p:cNvPr id="7" name="Rounded Rectangle 6"/>
          <p:cNvSpPr/>
          <p:nvPr/>
        </p:nvSpPr>
        <p:spPr>
          <a:xfrm>
            <a:off x="4117788" y="5622010"/>
            <a:ext cx="4276165" cy="366943"/>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693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710" y="540916"/>
            <a:ext cx="7885889" cy="1143000"/>
          </a:xfrm>
        </p:spPr>
        <p:txBody>
          <a:bodyPr>
            <a:normAutofit/>
          </a:bodyPr>
          <a:lstStyle/>
          <a:p>
            <a:r>
              <a:rPr lang="en-US" sz="3600" dirty="0" smtClean="0"/>
              <a:t>Balance Inquiry</a:t>
            </a:r>
            <a:endParaRPr lang="en-US" sz="3600" dirty="0"/>
          </a:p>
        </p:txBody>
      </p:sp>
      <p:sp>
        <p:nvSpPr>
          <p:cNvPr id="3" name="Content Placeholder 2"/>
          <p:cNvSpPr>
            <a:spLocks noGrp="1"/>
          </p:cNvSpPr>
          <p:nvPr>
            <p:ph idx="1"/>
          </p:nvPr>
        </p:nvSpPr>
        <p:spPr>
          <a:xfrm>
            <a:off x="1811471" y="1683916"/>
            <a:ext cx="10972800" cy="4525963"/>
          </a:xfrm>
        </p:spPr>
        <p:txBody>
          <a:bodyPr/>
          <a:lstStyle/>
          <a:p>
            <a:r>
              <a:rPr lang="en-US" dirty="0" smtClean="0"/>
              <a:t>Budget Based: Use Balances by Consolidation</a:t>
            </a:r>
          </a:p>
          <a:p>
            <a:r>
              <a:rPr lang="en-US" dirty="0" smtClean="0"/>
              <a:t>Self-Funded (Cash) Based: Use Available Balances</a:t>
            </a:r>
          </a:p>
          <a:p>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28</a:t>
            </a:fld>
            <a:endParaRPr lang="en-US"/>
          </a:p>
        </p:txBody>
      </p:sp>
      <p:pic>
        <p:nvPicPr>
          <p:cNvPr id="5" name="Picture 4"/>
          <p:cNvPicPr>
            <a:picLocks noChangeAspect="1"/>
          </p:cNvPicPr>
          <p:nvPr/>
        </p:nvPicPr>
        <p:blipFill>
          <a:blip r:embed="rId2"/>
          <a:stretch>
            <a:fillRect/>
          </a:stretch>
        </p:blipFill>
        <p:spPr>
          <a:xfrm>
            <a:off x="4002073" y="2910631"/>
            <a:ext cx="4362247" cy="3628282"/>
          </a:xfrm>
          <a:prstGeom prst="rect">
            <a:avLst/>
          </a:prstGeom>
        </p:spPr>
      </p:pic>
    </p:spTree>
    <p:extLst>
      <p:ext uri="{BB962C8B-B14F-4D97-AF65-F5344CB8AC3E}">
        <p14:creationId xmlns:p14="http://schemas.microsoft.com/office/powerpoint/2010/main" val="3162081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419" y="548385"/>
            <a:ext cx="9247762" cy="1143000"/>
          </a:xfrm>
        </p:spPr>
        <p:txBody>
          <a:bodyPr/>
          <a:lstStyle/>
          <a:p>
            <a:r>
              <a:rPr lang="en-US" dirty="0" smtClean="0"/>
              <a:t>Balances by Consolidation</a:t>
            </a:r>
            <a:endParaRPr lang="en-US" dirty="0"/>
          </a:p>
        </p:txBody>
      </p:sp>
      <p:pic>
        <p:nvPicPr>
          <p:cNvPr id="5" name="Content Placeholder 4"/>
          <p:cNvPicPr>
            <a:picLocks noGrp="1" noChangeAspect="1"/>
          </p:cNvPicPr>
          <p:nvPr>
            <p:ph idx="1"/>
          </p:nvPr>
        </p:nvPicPr>
        <p:blipFill>
          <a:blip r:embed="rId2"/>
          <a:stretch>
            <a:fillRect/>
          </a:stretch>
        </p:blipFill>
        <p:spPr>
          <a:xfrm>
            <a:off x="1600200" y="1691385"/>
            <a:ext cx="9982200" cy="3886393"/>
          </a:xfrm>
          <a:prstGeom prst="rect">
            <a:avLst/>
          </a:prstGeom>
        </p:spPr>
      </p:pic>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29</a:t>
            </a:fld>
            <a:endParaRPr lang="en-US"/>
          </a:p>
        </p:txBody>
      </p:sp>
    </p:spTree>
    <p:extLst>
      <p:ext uri="{BB962C8B-B14F-4D97-AF65-F5344CB8AC3E}">
        <p14:creationId xmlns:p14="http://schemas.microsoft.com/office/powerpoint/2010/main" val="3254761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776" y="2944717"/>
            <a:ext cx="7533553" cy="1362075"/>
          </a:xfrm>
        </p:spPr>
        <p:txBody>
          <a:bodyPr/>
          <a:lstStyle/>
          <a:p>
            <a:r>
              <a:rPr lang="en-US" dirty="0" smtClean="0"/>
              <a:t>Responsibilities </a:t>
            </a:r>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3</a:t>
            </a:fld>
            <a:endParaRPr lang="en-US"/>
          </a:p>
        </p:txBody>
      </p:sp>
    </p:spTree>
    <p:extLst>
      <p:ext uri="{BB962C8B-B14F-4D97-AF65-F5344CB8AC3E}">
        <p14:creationId xmlns:p14="http://schemas.microsoft.com/office/powerpoint/2010/main" val="1409873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564" y="718391"/>
            <a:ext cx="7924800" cy="1143000"/>
          </a:xfrm>
        </p:spPr>
        <p:txBody>
          <a:bodyPr/>
          <a:lstStyle/>
          <a:p>
            <a:r>
              <a:rPr lang="en-US" dirty="0" smtClean="0"/>
              <a:t>Balances by Consolidation</a:t>
            </a:r>
            <a:endParaRPr lang="en-US" dirty="0"/>
          </a:p>
        </p:txBody>
      </p:sp>
      <p:pic>
        <p:nvPicPr>
          <p:cNvPr id="7" name="Content Placeholder 6"/>
          <p:cNvPicPr>
            <a:picLocks noGrp="1" noChangeAspect="1"/>
          </p:cNvPicPr>
          <p:nvPr>
            <p:ph idx="1"/>
          </p:nvPr>
        </p:nvPicPr>
        <p:blipFill>
          <a:blip r:embed="rId2"/>
          <a:stretch>
            <a:fillRect/>
          </a:stretch>
        </p:blipFill>
        <p:spPr>
          <a:xfrm>
            <a:off x="2230438" y="3229024"/>
            <a:ext cx="7731125" cy="1920776"/>
          </a:xfrm>
          <a:prstGeom prst="rect">
            <a:avLst/>
          </a:prstGeom>
        </p:spPr>
      </p:pic>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30</a:t>
            </a:fld>
            <a:endParaRPr lang="en-US"/>
          </a:p>
        </p:txBody>
      </p:sp>
    </p:spTree>
    <p:extLst>
      <p:ext uri="{BB962C8B-B14F-4D97-AF65-F5344CB8AC3E}">
        <p14:creationId xmlns:p14="http://schemas.microsoft.com/office/powerpoint/2010/main" val="1022739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224" y="955538"/>
            <a:ext cx="8586281" cy="1143000"/>
          </a:xfrm>
        </p:spPr>
        <p:txBody>
          <a:bodyPr/>
          <a:lstStyle/>
          <a:p>
            <a:r>
              <a:rPr lang="en-US" dirty="0" smtClean="0"/>
              <a:t>Available Balances</a:t>
            </a:r>
            <a:endParaRPr lang="en-US" dirty="0"/>
          </a:p>
        </p:txBody>
      </p:sp>
      <p:pic>
        <p:nvPicPr>
          <p:cNvPr id="5" name="Content Placeholder 4"/>
          <p:cNvPicPr>
            <a:picLocks noGrp="1" noChangeAspect="1"/>
          </p:cNvPicPr>
          <p:nvPr>
            <p:ph idx="1"/>
          </p:nvPr>
        </p:nvPicPr>
        <p:blipFill>
          <a:blip r:embed="rId2"/>
          <a:stretch>
            <a:fillRect/>
          </a:stretch>
        </p:blipFill>
        <p:spPr>
          <a:xfrm>
            <a:off x="2230438" y="2782134"/>
            <a:ext cx="7731125" cy="2814557"/>
          </a:xfrm>
          <a:prstGeom prst="rect">
            <a:avLst/>
          </a:prstGeom>
        </p:spPr>
      </p:pic>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31</a:t>
            </a:fld>
            <a:endParaRPr lang="en-US"/>
          </a:p>
        </p:txBody>
      </p:sp>
    </p:spTree>
    <p:extLst>
      <p:ext uri="{BB962C8B-B14F-4D97-AF65-F5344CB8AC3E}">
        <p14:creationId xmlns:p14="http://schemas.microsoft.com/office/powerpoint/2010/main" val="2202300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5989"/>
            <a:ext cx="9306128" cy="1143000"/>
          </a:xfrm>
        </p:spPr>
        <p:txBody>
          <a:bodyPr/>
          <a:lstStyle/>
          <a:p>
            <a:r>
              <a:rPr lang="en-US" dirty="0" smtClean="0"/>
              <a:t>Available Balances</a:t>
            </a:r>
            <a:endParaRPr lang="en-US" dirty="0"/>
          </a:p>
        </p:txBody>
      </p:sp>
      <p:sp>
        <p:nvSpPr>
          <p:cNvPr id="3" name="Content Placeholder 2"/>
          <p:cNvSpPr>
            <a:spLocks noGrp="1"/>
          </p:cNvSpPr>
          <p:nvPr>
            <p:ph idx="1"/>
          </p:nvPr>
        </p:nvSpPr>
        <p:spPr>
          <a:xfrm>
            <a:off x="1219200" y="2195513"/>
            <a:ext cx="10972800" cy="4525963"/>
          </a:xfrm>
        </p:spPr>
        <p:txBody>
          <a:bodyPr/>
          <a:lstStyle/>
          <a:p>
            <a:r>
              <a:rPr lang="en-US" dirty="0" smtClean="0"/>
              <a:t>Fund Balance = $40</a:t>
            </a:r>
          </a:p>
          <a:p>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32</a:t>
            </a:fld>
            <a:endParaRPr lang="en-US"/>
          </a:p>
        </p:txBody>
      </p:sp>
      <p:pic>
        <p:nvPicPr>
          <p:cNvPr id="5" name="Picture 4"/>
          <p:cNvPicPr>
            <a:picLocks noChangeAspect="1"/>
          </p:cNvPicPr>
          <p:nvPr/>
        </p:nvPicPr>
        <p:blipFill>
          <a:blip r:embed="rId2"/>
          <a:stretch>
            <a:fillRect/>
          </a:stretch>
        </p:blipFill>
        <p:spPr>
          <a:xfrm>
            <a:off x="470647" y="2831034"/>
            <a:ext cx="11721353" cy="4026966"/>
          </a:xfrm>
          <a:prstGeom prst="rect">
            <a:avLst/>
          </a:prstGeom>
        </p:spPr>
      </p:pic>
    </p:spTree>
    <p:extLst>
      <p:ext uri="{BB962C8B-B14F-4D97-AF65-F5344CB8AC3E}">
        <p14:creationId xmlns:p14="http://schemas.microsoft.com/office/powerpoint/2010/main" val="241337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6896" y="2421140"/>
            <a:ext cx="10363200" cy="1362075"/>
          </a:xfrm>
        </p:spPr>
        <p:txBody>
          <a:bodyPr/>
          <a:lstStyle/>
          <a:p>
            <a:r>
              <a:rPr lang="en-US" dirty="0" smtClean="0"/>
              <a:t>Policy and Procedures</a:t>
            </a:r>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33</a:t>
            </a:fld>
            <a:endParaRPr lang="en-US"/>
          </a:p>
        </p:txBody>
      </p:sp>
    </p:spTree>
    <p:extLst>
      <p:ext uri="{BB962C8B-B14F-4D97-AF65-F5344CB8AC3E}">
        <p14:creationId xmlns:p14="http://schemas.microsoft.com/office/powerpoint/2010/main" val="2982332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1052513"/>
            <a:ext cx="10972800" cy="1143000"/>
          </a:xfrm>
        </p:spPr>
        <p:txBody>
          <a:bodyPr/>
          <a:lstStyle/>
          <a:p>
            <a:r>
              <a:rPr lang="en-US" dirty="0" smtClean="0"/>
              <a:t>Policy </a:t>
            </a:r>
            <a:r>
              <a:rPr lang="en-US" smtClean="0"/>
              <a:t>and Procedures</a:t>
            </a:r>
            <a:endParaRPr lang="en-US" dirty="0"/>
          </a:p>
        </p:txBody>
      </p:sp>
      <p:sp>
        <p:nvSpPr>
          <p:cNvPr id="6" name="Content Placeholder 5"/>
          <p:cNvSpPr>
            <a:spLocks noGrp="1"/>
          </p:cNvSpPr>
          <p:nvPr>
            <p:ph idx="1"/>
          </p:nvPr>
        </p:nvSpPr>
        <p:spPr>
          <a:xfrm>
            <a:off x="1219200" y="2460813"/>
            <a:ext cx="9753600" cy="4122867"/>
          </a:xfrm>
        </p:spPr>
        <p:txBody>
          <a:bodyPr/>
          <a:lstStyle/>
          <a:p>
            <a:r>
              <a:rPr lang="en-US" dirty="0" smtClean="0"/>
              <a:t>The CSU System is governed by the CSU System Rules, which then delegates to the campuses, more authority to add more detail/information to the rules</a:t>
            </a:r>
          </a:p>
          <a:p>
            <a:r>
              <a:rPr lang="en-US" dirty="0" smtClean="0"/>
              <a:t>Financial Related Procedures </a:t>
            </a:r>
            <a:r>
              <a:rPr lang="en-US" dirty="0"/>
              <a:t>are located: </a:t>
            </a:r>
            <a:r>
              <a:rPr lang="en-US" dirty="0">
                <a:hlinkClick r:id="rId2"/>
              </a:rPr>
              <a:t>http://</a:t>
            </a:r>
            <a:r>
              <a:rPr lang="en-US" dirty="0" smtClean="0">
                <a:hlinkClick r:id="rId2"/>
              </a:rPr>
              <a:t>busfin.colostate.edu/Resources/Fin_Rules_Procs.aspx</a:t>
            </a:r>
            <a:endParaRPr lang="en-US" dirty="0" smtClean="0"/>
          </a:p>
          <a:p>
            <a:r>
              <a:rPr lang="en-US" dirty="0" smtClean="0"/>
              <a:t>CSU Financial Rules: overview of the Financial Rules that govern CSU-Fort Collins</a:t>
            </a:r>
          </a:p>
          <a:p>
            <a:r>
              <a:rPr lang="en-US" dirty="0" smtClean="0"/>
              <a:t>Financial Procedure Instructions (FPI): goes into further detail regarding the Financial Rules</a:t>
            </a:r>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34</a:t>
            </a:fld>
            <a:endParaRPr lang="en-US"/>
          </a:p>
        </p:txBody>
      </p:sp>
    </p:spTree>
    <p:extLst>
      <p:ext uri="{BB962C8B-B14F-4D97-AF65-F5344CB8AC3E}">
        <p14:creationId xmlns:p14="http://schemas.microsoft.com/office/powerpoint/2010/main" val="3095753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6216" y="61972"/>
            <a:ext cx="11685720" cy="6739383"/>
          </a:xfrm>
          <a:prstGeom prst="rect">
            <a:avLst/>
          </a:prstGeom>
        </p:spPr>
      </p:pic>
      <p:sp>
        <p:nvSpPr>
          <p:cNvPr id="4" name="Slide Number Placeholder 3"/>
          <p:cNvSpPr>
            <a:spLocks noGrp="1"/>
          </p:cNvSpPr>
          <p:nvPr>
            <p:ph type="sldNum" sz="quarter" idx="12"/>
          </p:nvPr>
        </p:nvSpPr>
        <p:spPr/>
        <p:txBody>
          <a:bodyPr/>
          <a:lstStyle/>
          <a:p>
            <a:fld id="{45EF16F9-37AB-42B2-95D4-053DB92E16E6}" type="slidenum">
              <a:rPr lang="en-US" smtClean="0"/>
              <a:t>35</a:t>
            </a:fld>
            <a:endParaRPr lang="en-US"/>
          </a:p>
        </p:txBody>
      </p:sp>
    </p:spTree>
    <p:extLst>
      <p:ext uri="{BB962C8B-B14F-4D97-AF65-F5344CB8AC3E}">
        <p14:creationId xmlns:p14="http://schemas.microsoft.com/office/powerpoint/2010/main" val="2148086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86" y="147397"/>
            <a:ext cx="11282563" cy="1188720"/>
          </a:xfrm>
        </p:spPr>
        <p:txBody>
          <a:bodyPr>
            <a:normAutofit/>
          </a:bodyPr>
          <a:lstStyle/>
          <a:p>
            <a:r>
              <a:rPr lang="en-US" sz="3600" dirty="0" smtClean="0"/>
              <a:t>Financial Procedure instructions (FPI)</a:t>
            </a:r>
            <a:endParaRPr lang="en-US" sz="3600" dirty="0"/>
          </a:p>
        </p:txBody>
      </p:sp>
      <p:sp>
        <p:nvSpPr>
          <p:cNvPr id="3" name="Content Placeholder 2"/>
          <p:cNvSpPr>
            <a:spLocks noGrp="1"/>
          </p:cNvSpPr>
          <p:nvPr>
            <p:ph idx="1"/>
          </p:nvPr>
        </p:nvSpPr>
        <p:spPr>
          <a:xfrm>
            <a:off x="356049" y="1529396"/>
            <a:ext cx="10495369" cy="4482986"/>
          </a:xfrm>
        </p:spPr>
        <p:txBody>
          <a:bodyPr/>
          <a:lstStyle/>
          <a:p>
            <a:r>
              <a:rPr lang="en-US" dirty="0" smtClean="0"/>
              <a:t>Accounting:</a:t>
            </a:r>
          </a:p>
          <a:p>
            <a:endParaRPr lang="en-US" dirty="0"/>
          </a:p>
        </p:txBody>
      </p:sp>
      <p:sp>
        <p:nvSpPr>
          <p:cNvPr id="4" name="Slide Number Placeholder 3"/>
          <p:cNvSpPr>
            <a:spLocks noGrp="1"/>
          </p:cNvSpPr>
          <p:nvPr>
            <p:ph type="sldNum" sz="quarter" idx="12"/>
          </p:nvPr>
        </p:nvSpPr>
        <p:spPr/>
        <p:txBody>
          <a:bodyPr/>
          <a:lstStyle/>
          <a:p>
            <a:fld id="{45EF16F9-37AB-42B2-95D4-053DB92E16E6}" type="slidenum">
              <a:rPr lang="en-US" smtClean="0"/>
              <a:t>36</a:t>
            </a:fld>
            <a:endParaRPr lang="en-US"/>
          </a:p>
        </p:txBody>
      </p:sp>
      <p:pic>
        <p:nvPicPr>
          <p:cNvPr id="5" name="Picture 4"/>
          <p:cNvPicPr>
            <a:picLocks noChangeAspect="1"/>
          </p:cNvPicPr>
          <p:nvPr/>
        </p:nvPicPr>
        <p:blipFill>
          <a:blip r:embed="rId2"/>
          <a:stretch>
            <a:fillRect/>
          </a:stretch>
        </p:blipFill>
        <p:spPr>
          <a:xfrm>
            <a:off x="381935" y="2411427"/>
            <a:ext cx="11178209" cy="1990640"/>
          </a:xfrm>
          <a:prstGeom prst="rect">
            <a:avLst/>
          </a:prstGeom>
        </p:spPr>
      </p:pic>
    </p:spTree>
    <p:extLst>
      <p:ext uri="{BB962C8B-B14F-4D97-AF65-F5344CB8AC3E}">
        <p14:creationId xmlns:p14="http://schemas.microsoft.com/office/powerpoint/2010/main" val="2136521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86" y="147397"/>
            <a:ext cx="11282563" cy="1188720"/>
          </a:xfrm>
        </p:spPr>
        <p:txBody>
          <a:bodyPr>
            <a:normAutofit/>
          </a:bodyPr>
          <a:lstStyle/>
          <a:p>
            <a:r>
              <a:rPr lang="en-US" sz="3600" dirty="0" smtClean="0"/>
              <a:t>Financial Procedure instructions (FPI)</a:t>
            </a:r>
            <a:endParaRPr lang="en-US" sz="3600" dirty="0"/>
          </a:p>
        </p:txBody>
      </p:sp>
      <p:sp>
        <p:nvSpPr>
          <p:cNvPr id="3" name="Content Placeholder 2"/>
          <p:cNvSpPr>
            <a:spLocks noGrp="1"/>
          </p:cNvSpPr>
          <p:nvPr>
            <p:ph idx="1"/>
          </p:nvPr>
        </p:nvSpPr>
        <p:spPr>
          <a:xfrm>
            <a:off x="356049" y="1529396"/>
            <a:ext cx="10495369" cy="4482986"/>
          </a:xfrm>
        </p:spPr>
        <p:txBody>
          <a:bodyPr/>
          <a:lstStyle/>
          <a:p>
            <a:r>
              <a:rPr lang="en-US" dirty="0" smtClean="0"/>
              <a:t>Expenditures and Revenues:</a:t>
            </a:r>
          </a:p>
          <a:p>
            <a:endParaRPr lang="en-US" dirty="0"/>
          </a:p>
        </p:txBody>
      </p:sp>
      <p:sp>
        <p:nvSpPr>
          <p:cNvPr id="4" name="Slide Number Placeholder 3"/>
          <p:cNvSpPr>
            <a:spLocks noGrp="1"/>
          </p:cNvSpPr>
          <p:nvPr>
            <p:ph type="sldNum" sz="quarter" idx="12"/>
          </p:nvPr>
        </p:nvSpPr>
        <p:spPr/>
        <p:txBody>
          <a:bodyPr/>
          <a:lstStyle/>
          <a:p>
            <a:fld id="{45EF16F9-37AB-42B2-95D4-053DB92E16E6}" type="slidenum">
              <a:rPr lang="en-US" smtClean="0"/>
              <a:t>37</a:t>
            </a:fld>
            <a:endParaRPr lang="en-US"/>
          </a:p>
        </p:txBody>
      </p:sp>
      <p:pic>
        <p:nvPicPr>
          <p:cNvPr id="6" name="Picture 5"/>
          <p:cNvPicPr>
            <a:picLocks noChangeAspect="1"/>
          </p:cNvPicPr>
          <p:nvPr/>
        </p:nvPicPr>
        <p:blipFill>
          <a:blip r:embed="rId2"/>
          <a:stretch>
            <a:fillRect/>
          </a:stretch>
        </p:blipFill>
        <p:spPr>
          <a:xfrm>
            <a:off x="89799" y="2120113"/>
            <a:ext cx="12030968" cy="2621820"/>
          </a:xfrm>
          <a:prstGeom prst="rect">
            <a:avLst/>
          </a:prstGeom>
        </p:spPr>
      </p:pic>
    </p:spTree>
    <p:extLst>
      <p:ext uri="{BB962C8B-B14F-4D97-AF65-F5344CB8AC3E}">
        <p14:creationId xmlns:p14="http://schemas.microsoft.com/office/powerpoint/2010/main" val="338415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86" y="147397"/>
            <a:ext cx="11282563" cy="1188720"/>
          </a:xfrm>
        </p:spPr>
        <p:txBody>
          <a:bodyPr>
            <a:normAutofit/>
          </a:bodyPr>
          <a:lstStyle/>
          <a:p>
            <a:r>
              <a:rPr lang="en-US" sz="3600" dirty="0" smtClean="0"/>
              <a:t>Financial Procedure instructions (FPI)</a:t>
            </a:r>
            <a:endParaRPr lang="en-US" sz="3600" dirty="0"/>
          </a:p>
        </p:txBody>
      </p:sp>
      <p:sp>
        <p:nvSpPr>
          <p:cNvPr id="3" name="Content Placeholder 2"/>
          <p:cNvSpPr>
            <a:spLocks noGrp="1"/>
          </p:cNvSpPr>
          <p:nvPr>
            <p:ph idx="1"/>
          </p:nvPr>
        </p:nvSpPr>
        <p:spPr>
          <a:xfrm>
            <a:off x="356049" y="1529396"/>
            <a:ext cx="10495369" cy="4482986"/>
          </a:xfrm>
        </p:spPr>
        <p:txBody>
          <a:bodyPr/>
          <a:lstStyle/>
          <a:p>
            <a:r>
              <a:rPr lang="en-US" dirty="0" smtClean="0"/>
              <a:t>Contracts:</a:t>
            </a:r>
          </a:p>
          <a:p>
            <a:endParaRPr lang="en-US" dirty="0"/>
          </a:p>
        </p:txBody>
      </p:sp>
      <p:sp>
        <p:nvSpPr>
          <p:cNvPr id="4" name="Slide Number Placeholder 3"/>
          <p:cNvSpPr>
            <a:spLocks noGrp="1"/>
          </p:cNvSpPr>
          <p:nvPr>
            <p:ph type="sldNum" sz="quarter" idx="12"/>
          </p:nvPr>
        </p:nvSpPr>
        <p:spPr/>
        <p:txBody>
          <a:bodyPr/>
          <a:lstStyle/>
          <a:p>
            <a:fld id="{45EF16F9-37AB-42B2-95D4-053DB92E16E6}" type="slidenum">
              <a:rPr lang="en-US" smtClean="0"/>
              <a:t>38</a:t>
            </a:fld>
            <a:endParaRPr lang="en-US"/>
          </a:p>
        </p:txBody>
      </p:sp>
      <p:pic>
        <p:nvPicPr>
          <p:cNvPr id="6" name="Picture 5"/>
          <p:cNvPicPr>
            <a:picLocks noChangeAspect="1"/>
          </p:cNvPicPr>
          <p:nvPr/>
        </p:nvPicPr>
        <p:blipFill>
          <a:blip r:embed="rId2"/>
          <a:stretch>
            <a:fillRect/>
          </a:stretch>
        </p:blipFill>
        <p:spPr>
          <a:xfrm>
            <a:off x="2451888" y="2252347"/>
            <a:ext cx="5620550" cy="1814828"/>
          </a:xfrm>
          <a:prstGeom prst="rect">
            <a:avLst/>
          </a:prstGeom>
        </p:spPr>
      </p:pic>
    </p:spTree>
    <p:extLst>
      <p:ext uri="{BB962C8B-B14F-4D97-AF65-F5344CB8AC3E}">
        <p14:creationId xmlns:p14="http://schemas.microsoft.com/office/powerpoint/2010/main" val="3114947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86" y="147397"/>
            <a:ext cx="11282563" cy="1188720"/>
          </a:xfrm>
        </p:spPr>
        <p:txBody>
          <a:bodyPr>
            <a:normAutofit/>
          </a:bodyPr>
          <a:lstStyle/>
          <a:p>
            <a:r>
              <a:rPr lang="en-US" sz="3600" dirty="0" smtClean="0"/>
              <a:t>Financial Procedure instructions (FPI)</a:t>
            </a:r>
            <a:endParaRPr lang="en-US" sz="3600" dirty="0"/>
          </a:p>
        </p:txBody>
      </p:sp>
      <p:sp>
        <p:nvSpPr>
          <p:cNvPr id="3" name="Content Placeholder 2"/>
          <p:cNvSpPr>
            <a:spLocks noGrp="1"/>
          </p:cNvSpPr>
          <p:nvPr>
            <p:ph idx="1"/>
          </p:nvPr>
        </p:nvSpPr>
        <p:spPr>
          <a:xfrm>
            <a:off x="356049" y="1529396"/>
            <a:ext cx="10495369" cy="4482986"/>
          </a:xfrm>
        </p:spPr>
        <p:txBody>
          <a:bodyPr/>
          <a:lstStyle/>
          <a:p>
            <a:r>
              <a:rPr lang="en-US" dirty="0" smtClean="0"/>
              <a:t>Capital Construction and Property, Plant and Equipment:</a:t>
            </a:r>
          </a:p>
          <a:p>
            <a:endParaRPr lang="en-US" dirty="0"/>
          </a:p>
        </p:txBody>
      </p:sp>
      <p:sp>
        <p:nvSpPr>
          <p:cNvPr id="4" name="Slide Number Placeholder 3"/>
          <p:cNvSpPr>
            <a:spLocks noGrp="1"/>
          </p:cNvSpPr>
          <p:nvPr>
            <p:ph type="sldNum" sz="quarter" idx="12"/>
          </p:nvPr>
        </p:nvSpPr>
        <p:spPr/>
        <p:txBody>
          <a:bodyPr/>
          <a:lstStyle/>
          <a:p>
            <a:fld id="{45EF16F9-37AB-42B2-95D4-053DB92E16E6}" type="slidenum">
              <a:rPr lang="en-US" smtClean="0"/>
              <a:t>39</a:t>
            </a:fld>
            <a:endParaRPr lang="en-US"/>
          </a:p>
        </p:txBody>
      </p:sp>
      <p:pic>
        <p:nvPicPr>
          <p:cNvPr id="6" name="Picture 5"/>
          <p:cNvPicPr>
            <a:picLocks noChangeAspect="1"/>
          </p:cNvPicPr>
          <p:nvPr/>
        </p:nvPicPr>
        <p:blipFill>
          <a:blip r:embed="rId2"/>
          <a:stretch>
            <a:fillRect/>
          </a:stretch>
        </p:blipFill>
        <p:spPr>
          <a:xfrm>
            <a:off x="276030" y="2646096"/>
            <a:ext cx="10634858" cy="1430604"/>
          </a:xfrm>
          <a:prstGeom prst="rect">
            <a:avLst/>
          </a:prstGeom>
        </p:spPr>
      </p:pic>
    </p:spTree>
    <p:extLst>
      <p:ext uri="{BB962C8B-B14F-4D97-AF65-F5344CB8AC3E}">
        <p14:creationId xmlns:p14="http://schemas.microsoft.com/office/powerpoint/2010/main" val="15189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7387"/>
            <a:ext cx="10972800" cy="1143000"/>
          </a:xfrm>
        </p:spPr>
        <p:txBody>
          <a:bodyPr>
            <a:normAutofit/>
          </a:bodyPr>
          <a:lstStyle/>
          <a:p>
            <a:r>
              <a:rPr lang="en-US" sz="3600" dirty="0" smtClean="0"/>
              <a:t>Fiscal Responsibility</a:t>
            </a:r>
            <a:endParaRPr lang="en-US" sz="3600" dirty="0"/>
          </a:p>
        </p:txBody>
      </p:sp>
      <p:sp>
        <p:nvSpPr>
          <p:cNvPr id="3" name="Content Placeholder 2"/>
          <p:cNvSpPr>
            <a:spLocks noGrp="1"/>
          </p:cNvSpPr>
          <p:nvPr>
            <p:ph idx="1"/>
          </p:nvPr>
        </p:nvSpPr>
        <p:spPr>
          <a:xfrm>
            <a:off x="1416423" y="2012950"/>
            <a:ext cx="10309412" cy="4525963"/>
          </a:xfrm>
        </p:spPr>
        <p:txBody>
          <a:bodyPr>
            <a:normAutofit/>
          </a:bodyPr>
          <a:lstStyle/>
          <a:p>
            <a:r>
              <a:rPr lang="en-US" sz="2400" dirty="0"/>
              <a:t>Fiscal responsibility stems from laws, regulations and policies, and is the responsibility of every employee . </a:t>
            </a:r>
            <a:endParaRPr lang="en-US" sz="2400" dirty="0" smtClean="0"/>
          </a:p>
          <a:p>
            <a:r>
              <a:rPr lang="en-US" sz="2400" dirty="0" smtClean="0"/>
              <a:t>The </a:t>
            </a:r>
            <a:r>
              <a:rPr lang="en-US" sz="2400" dirty="0"/>
              <a:t>fundamentals of fiscal responsibility call for each employee to make a personal commitment to “do the right thing” and to make decisions that are just and right for the University’s common good.</a:t>
            </a:r>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4</a:t>
            </a:fld>
            <a:endParaRPr lang="en-US"/>
          </a:p>
        </p:txBody>
      </p:sp>
    </p:spTree>
    <p:extLst>
      <p:ext uri="{BB962C8B-B14F-4D97-AF65-F5344CB8AC3E}">
        <p14:creationId xmlns:p14="http://schemas.microsoft.com/office/powerpoint/2010/main" val="1597282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86" y="147397"/>
            <a:ext cx="11282563" cy="1188720"/>
          </a:xfrm>
        </p:spPr>
        <p:txBody>
          <a:bodyPr>
            <a:normAutofit/>
          </a:bodyPr>
          <a:lstStyle/>
          <a:p>
            <a:r>
              <a:rPr lang="en-US" sz="3600" dirty="0" smtClean="0"/>
              <a:t>Financial Procedure instructions (FPI)</a:t>
            </a:r>
            <a:endParaRPr lang="en-US" sz="3600" dirty="0"/>
          </a:p>
        </p:txBody>
      </p:sp>
      <p:sp>
        <p:nvSpPr>
          <p:cNvPr id="3" name="Content Placeholder 2"/>
          <p:cNvSpPr>
            <a:spLocks noGrp="1"/>
          </p:cNvSpPr>
          <p:nvPr>
            <p:ph idx="1"/>
          </p:nvPr>
        </p:nvSpPr>
        <p:spPr>
          <a:xfrm>
            <a:off x="356049" y="1529396"/>
            <a:ext cx="10495369" cy="4482986"/>
          </a:xfrm>
        </p:spPr>
        <p:txBody>
          <a:bodyPr/>
          <a:lstStyle/>
          <a:p>
            <a:r>
              <a:rPr lang="en-US" dirty="0" smtClean="0"/>
              <a:t>Travel:</a:t>
            </a:r>
          </a:p>
          <a:p>
            <a:endParaRPr lang="en-US" dirty="0"/>
          </a:p>
        </p:txBody>
      </p:sp>
      <p:sp>
        <p:nvSpPr>
          <p:cNvPr id="4" name="Slide Number Placeholder 3"/>
          <p:cNvSpPr>
            <a:spLocks noGrp="1"/>
          </p:cNvSpPr>
          <p:nvPr>
            <p:ph type="sldNum" sz="quarter" idx="12"/>
          </p:nvPr>
        </p:nvSpPr>
        <p:spPr/>
        <p:txBody>
          <a:bodyPr/>
          <a:lstStyle/>
          <a:p>
            <a:fld id="{45EF16F9-37AB-42B2-95D4-053DB92E16E6}" type="slidenum">
              <a:rPr lang="en-US" smtClean="0"/>
              <a:t>40</a:t>
            </a:fld>
            <a:endParaRPr lang="en-US"/>
          </a:p>
        </p:txBody>
      </p:sp>
      <p:pic>
        <p:nvPicPr>
          <p:cNvPr id="6" name="Picture 5"/>
          <p:cNvPicPr>
            <a:picLocks noChangeAspect="1"/>
          </p:cNvPicPr>
          <p:nvPr/>
        </p:nvPicPr>
        <p:blipFill>
          <a:blip r:embed="rId2"/>
          <a:stretch>
            <a:fillRect/>
          </a:stretch>
        </p:blipFill>
        <p:spPr>
          <a:xfrm>
            <a:off x="647364" y="2075054"/>
            <a:ext cx="2419517" cy="881991"/>
          </a:xfrm>
          <a:prstGeom prst="rect">
            <a:avLst/>
          </a:prstGeom>
        </p:spPr>
      </p:pic>
    </p:spTree>
    <p:extLst>
      <p:ext uri="{BB962C8B-B14F-4D97-AF65-F5344CB8AC3E}">
        <p14:creationId xmlns:p14="http://schemas.microsoft.com/office/powerpoint/2010/main" val="211457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86" y="147397"/>
            <a:ext cx="11282563" cy="1188720"/>
          </a:xfrm>
        </p:spPr>
        <p:txBody>
          <a:bodyPr>
            <a:normAutofit/>
          </a:bodyPr>
          <a:lstStyle/>
          <a:p>
            <a:r>
              <a:rPr lang="en-US" sz="3600" dirty="0" smtClean="0"/>
              <a:t>Financial Procedure instructions (FPI)</a:t>
            </a:r>
            <a:endParaRPr lang="en-US" sz="3600" dirty="0"/>
          </a:p>
        </p:txBody>
      </p:sp>
      <p:sp>
        <p:nvSpPr>
          <p:cNvPr id="3" name="Content Placeholder 2"/>
          <p:cNvSpPr>
            <a:spLocks noGrp="1"/>
          </p:cNvSpPr>
          <p:nvPr>
            <p:ph idx="1"/>
          </p:nvPr>
        </p:nvSpPr>
        <p:spPr>
          <a:xfrm>
            <a:off x="356049" y="1529396"/>
            <a:ext cx="10495369" cy="4482986"/>
          </a:xfrm>
        </p:spPr>
        <p:txBody>
          <a:bodyPr/>
          <a:lstStyle/>
          <a:p>
            <a:r>
              <a:rPr lang="en-US" dirty="0" smtClean="0"/>
              <a:t>Cash and Credit:</a:t>
            </a:r>
          </a:p>
          <a:p>
            <a:endParaRPr lang="en-US" dirty="0"/>
          </a:p>
        </p:txBody>
      </p:sp>
      <p:sp>
        <p:nvSpPr>
          <p:cNvPr id="4" name="Slide Number Placeholder 3"/>
          <p:cNvSpPr>
            <a:spLocks noGrp="1"/>
          </p:cNvSpPr>
          <p:nvPr>
            <p:ph type="sldNum" sz="quarter" idx="12"/>
          </p:nvPr>
        </p:nvSpPr>
        <p:spPr/>
        <p:txBody>
          <a:bodyPr/>
          <a:lstStyle/>
          <a:p>
            <a:fld id="{45EF16F9-37AB-42B2-95D4-053DB92E16E6}" type="slidenum">
              <a:rPr lang="en-US" smtClean="0"/>
              <a:t>41</a:t>
            </a:fld>
            <a:endParaRPr lang="en-US"/>
          </a:p>
        </p:txBody>
      </p:sp>
      <p:pic>
        <p:nvPicPr>
          <p:cNvPr id="6" name="Picture 5"/>
          <p:cNvPicPr>
            <a:picLocks noChangeAspect="1"/>
          </p:cNvPicPr>
          <p:nvPr/>
        </p:nvPicPr>
        <p:blipFill>
          <a:blip r:embed="rId2"/>
          <a:stretch>
            <a:fillRect/>
          </a:stretch>
        </p:blipFill>
        <p:spPr>
          <a:xfrm>
            <a:off x="356049" y="2644402"/>
            <a:ext cx="9711876" cy="1327523"/>
          </a:xfrm>
          <a:prstGeom prst="rect">
            <a:avLst/>
          </a:prstGeom>
        </p:spPr>
      </p:pic>
    </p:spTree>
    <p:extLst>
      <p:ext uri="{BB962C8B-B14F-4D97-AF65-F5344CB8AC3E}">
        <p14:creationId xmlns:p14="http://schemas.microsoft.com/office/powerpoint/2010/main" val="156161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86" y="147397"/>
            <a:ext cx="11282563" cy="1188720"/>
          </a:xfrm>
        </p:spPr>
        <p:txBody>
          <a:bodyPr>
            <a:normAutofit/>
          </a:bodyPr>
          <a:lstStyle/>
          <a:p>
            <a:r>
              <a:rPr lang="en-US" sz="3600" dirty="0" smtClean="0"/>
              <a:t>Financial Procedure instructions (FPI)</a:t>
            </a:r>
            <a:endParaRPr lang="en-US" sz="3600" dirty="0"/>
          </a:p>
        </p:txBody>
      </p:sp>
      <p:sp>
        <p:nvSpPr>
          <p:cNvPr id="3" name="Content Placeholder 2"/>
          <p:cNvSpPr>
            <a:spLocks noGrp="1"/>
          </p:cNvSpPr>
          <p:nvPr>
            <p:ph idx="1"/>
          </p:nvPr>
        </p:nvSpPr>
        <p:spPr>
          <a:xfrm>
            <a:off x="356049" y="1529396"/>
            <a:ext cx="10495369" cy="4482986"/>
          </a:xfrm>
        </p:spPr>
        <p:txBody>
          <a:bodyPr/>
          <a:lstStyle/>
          <a:p>
            <a:r>
              <a:rPr lang="en-US" dirty="0" smtClean="0"/>
              <a:t>Record Retention:</a:t>
            </a:r>
          </a:p>
          <a:p>
            <a:endParaRPr lang="en-US" dirty="0"/>
          </a:p>
        </p:txBody>
      </p:sp>
      <p:sp>
        <p:nvSpPr>
          <p:cNvPr id="4" name="Slide Number Placeholder 3"/>
          <p:cNvSpPr>
            <a:spLocks noGrp="1"/>
          </p:cNvSpPr>
          <p:nvPr>
            <p:ph type="sldNum" sz="quarter" idx="12"/>
          </p:nvPr>
        </p:nvSpPr>
        <p:spPr/>
        <p:txBody>
          <a:bodyPr/>
          <a:lstStyle/>
          <a:p>
            <a:fld id="{45EF16F9-37AB-42B2-95D4-053DB92E16E6}" type="slidenum">
              <a:rPr lang="en-US" smtClean="0"/>
              <a:t>42</a:t>
            </a:fld>
            <a:endParaRPr lang="en-US"/>
          </a:p>
        </p:txBody>
      </p:sp>
      <p:pic>
        <p:nvPicPr>
          <p:cNvPr id="6" name="Picture 5"/>
          <p:cNvPicPr>
            <a:picLocks noChangeAspect="1"/>
          </p:cNvPicPr>
          <p:nvPr/>
        </p:nvPicPr>
        <p:blipFill>
          <a:blip r:embed="rId2"/>
          <a:stretch>
            <a:fillRect/>
          </a:stretch>
        </p:blipFill>
        <p:spPr>
          <a:xfrm>
            <a:off x="689466" y="2160278"/>
            <a:ext cx="2219325" cy="676275"/>
          </a:xfrm>
          <a:prstGeom prst="rect">
            <a:avLst/>
          </a:prstGeom>
        </p:spPr>
      </p:pic>
    </p:spTree>
    <p:extLst>
      <p:ext uri="{BB962C8B-B14F-4D97-AF65-F5344CB8AC3E}">
        <p14:creationId xmlns:p14="http://schemas.microsoft.com/office/powerpoint/2010/main" val="3467666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8602" y="1848204"/>
            <a:ext cx="10363200" cy="1362075"/>
          </a:xfrm>
        </p:spPr>
        <p:txBody>
          <a:bodyPr/>
          <a:lstStyle/>
          <a:p>
            <a:r>
              <a:rPr lang="en-US" dirty="0" smtClean="0"/>
              <a:t>Internal Controls</a:t>
            </a:r>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43</a:t>
            </a:fld>
            <a:endParaRPr lang="en-US"/>
          </a:p>
        </p:txBody>
      </p:sp>
    </p:spTree>
    <p:extLst>
      <p:ext uri="{BB962C8B-B14F-4D97-AF65-F5344CB8AC3E}">
        <p14:creationId xmlns:p14="http://schemas.microsoft.com/office/powerpoint/2010/main" val="2282071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7387"/>
            <a:ext cx="10972800" cy="1143000"/>
          </a:xfrm>
        </p:spPr>
        <p:txBody>
          <a:bodyPr>
            <a:normAutofit/>
          </a:bodyPr>
          <a:lstStyle/>
          <a:p>
            <a:r>
              <a:rPr lang="en-US" sz="3200" dirty="0" smtClean="0"/>
              <a:t>Internal Controls</a:t>
            </a:r>
            <a:endParaRPr lang="en-US" sz="3200" dirty="0"/>
          </a:p>
        </p:txBody>
      </p:sp>
      <p:sp>
        <p:nvSpPr>
          <p:cNvPr id="3" name="Content Placeholder 2"/>
          <p:cNvSpPr>
            <a:spLocks noGrp="1"/>
          </p:cNvSpPr>
          <p:nvPr>
            <p:ph idx="1"/>
          </p:nvPr>
        </p:nvSpPr>
        <p:spPr>
          <a:xfrm>
            <a:off x="609600" y="1980582"/>
            <a:ext cx="10972800" cy="4525963"/>
          </a:xfrm>
        </p:spPr>
        <p:txBody>
          <a:bodyPr>
            <a:normAutofit/>
          </a:bodyPr>
          <a:lstStyle/>
          <a:p>
            <a:r>
              <a:rPr lang="en-US" sz="2400" dirty="0" smtClean="0"/>
              <a:t>The </a:t>
            </a:r>
            <a:r>
              <a:rPr lang="en-US" sz="2400" dirty="0"/>
              <a:t>mechanisms, rules and procedures implemented by </a:t>
            </a:r>
            <a:r>
              <a:rPr lang="en-US" sz="2400" dirty="0" smtClean="0"/>
              <a:t>Colorado State University to </a:t>
            </a:r>
            <a:r>
              <a:rPr lang="en-US" sz="2400" dirty="0"/>
              <a:t>ensure the integrity of financial and accounting information, promote accountability and prevent fraud</a:t>
            </a:r>
            <a:r>
              <a:rPr lang="en-US" sz="2400" dirty="0" smtClean="0"/>
              <a:t>.</a:t>
            </a:r>
          </a:p>
          <a:p>
            <a:r>
              <a:rPr lang="en-US" sz="2400" dirty="0" smtClean="0"/>
              <a:t>Two types of Internal Controls:</a:t>
            </a:r>
          </a:p>
          <a:p>
            <a:pPr lvl="1"/>
            <a:r>
              <a:rPr lang="en-US" sz="2000" dirty="0" smtClean="0"/>
              <a:t>Preventative Controls – Policies and procedures</a:t>
            </a:r>
          </a:p>
          <a:p>
            <a:pPr lvl="1"/>
            <a:r>
              <a:rPr lang="en-US" sz="2000" dirty="0" smtClean="0"/>
              <a:t>Detective Controls – account reconciliations</a:t>
            </a:r>
            <a:endParaRPr lang="en-US" sz="20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44</a:t>
            </a:fld>
            <a:endParaRPr lang="en-US"/>
          </a:p>
        </p:txBody>
      </p:sp>
    </p:spTree>
    <p:extLst>
      <p:ext uri="{BB962C8B-B14F-4D97-AF65-F5344CB8AC3E}">
        <p14:creationId xmlns:p14="http://schemas.microsoft.com/office/powerpoint/2010/main" val="1863346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1957"/>
            <a:ext cx="10972800" cy="1143000"/>
          </a:xfrm>
        </p:spPr>
        <p:txBody>
          <a:bodyPr>
            <a:normAutofit/>
          </a:bodyPr>
          <a:lstStyle/>
          <a:p>
            <a:r>
              <a:rPr lang="en-US" sz="3200" dirty="0" smtClean="0"/>
              <a:t>Internal Controls</a:t>
            </a:r>
            <a:endParaRPr lang="en-US" sz="3200" dirty="0"/>
          </a:p>
        </p:txBody>
      </p:sp>
      <p:sp>
        <p:nvSpPr>
          <p:cNvPr id="3" name="Content Placeholder 2"/>
          <p:cNvSpPr>
            <a:spLocks noGrp="1"/>
          </p:cNvSpPr>
          <p:nvPr>
            <p:ph idx="1"/>
          </p:nvPr>
        </p:nvSpPr>
        <p:spPr>
          <a:xfrm>
            <a:off x="1510553" y="2191872"/>
            <a:ext cx="9448800" cy="4047564"/>
          </a:xfrm>
        </p:spPr>
        <p:txBody>
          <a:bodyPr>
            <a:normAutofit/>
          </a:bodyPr>
          <a:lstStyle/>
          <a:p>
            <a:r>
              <a:rPr lang="en-US" sz="2000" dirty="0"/>
              <a:t>An essential function of every finance-related job on the campus is to safeguard the assets of the university through the development and implementation of a solid structure of internal control. </a:t>
            </a:r>
            <a:endParaRPr lang="en-US" sz="2000" dirty="0" smtClean="0"/>
          </a:p>
          <a:p>
            <a:pPr lvl="1"/>
            <a:r>
              <a:rPr lang="en-US" sz="1800" dirty="0" smtClean="0"/>
              <a:t>consists </a:t>
            </a:r>
            <a:r>
              <a:rPr lang="en-US" sz="1800" dirty="0"/>
              <a:t>of policies and procedures designed to provide reasonable assurance that specific departmental and university objectives will be achieved. </a:t>
            </a:r>
          </a:p>
          <a:p>
            <a:endParaRPr lang="en-US" sz="2000" dirty="0"/>
          </a:p>
          <a:p>
            <a:endParaRPr lang="en-US" sz="20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45</a:t>
            </a:fld>
            <a:endParaRPr lang="en-US"/>
          </a:p>
        </p:txBody>
      </p:sp>
    </p:spTree>
    <p:extLst>
      <p:ext uri="{BB962C8B-B14F-4D97-AF65-F5344CB8AC3E}">
        <p14:creationId xmlns:p14="http://schemas.microsoft.com/office/powerpoint/2010/main" val="621047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741" y="839415"/>
            <a:ext cx="9706303" cy="1143000"/>
          </a:xfrm>
        </p:spPr>
        <p:txBody>
          <a:bodyPr>
            <a:normAutofit/>
          </a:bodyPr>
          <a:lstStyle/>
          <a:p>
            <a:r>
              <a:rPr lang="en-US" sz="3200" dirty="0" smtClean="0"/>
              <a:t>Lack of Internal Controls</a:t>
            </a:r>
            <a:endParaRPr lang="en-US" sz="3200" dirty="0"/>
          </a:p>
        </p:txBody>
      </p:sp>
      <p:sp>
        <p:nvSpPr>
          <p:cNvPr id="3" name="Content Placeholder 2"/>
          <p:cNvSpPr>
            <a:spLocks noGrp="1"/>
          </p:cNvSpPr>
          <p:nvPr>
            <p:ph idx="1"/>
          </p:nvPr>
        </p:nvSpPr>
        <p:spPr>
          <a:xfrm>
            <a:off x="1335741" y="2195513"/>
            <a:ext cx="9247094" cy="4525963"/>
          </a:xfrm>
        </p:spPr>
        <p:txBody>
          <a:bodyPr>
            <a:normAutofit/>
          </a:bodyPr>
          <a:lstStyle/>
          <a:p>
            <a:r>
              <a:rPr lang="en-US" sz="2000" dirty="0"/>
              <a:t>Without a set of internal controls, the university may fail to attain its objectives for reasons such as:</a:t>
            </a:r>
          </a:p>
          <a:p>
            <a:pPr lvl="1"/>
            <a:r>
              <a:rPr lang="en-US" sz="1800" dirty="0"/>
              <a:t>Fraud and waste</a:t>
            </a:r>
          </a:p>
          <a:p>
            <a:pPr lvl="1"/>
            <a:r>
              <a:rPr lang="en-US" sz="1800" dirty="0"/>
              <a:t>Losses resulting from fines and penalties due to non-compliance</a:t>
            </a:r>
          </a:p>
          <a:p>
            <a:pPr lvl="1"/>
            <a:r>
              <a:rPr lang="en-US" sz="1800" dirty="0"/>
              <a:t>Inadequate resources resulting from inefficient processes</a:t>
            </a:r>
          </a:p>
          <a:p>
            <a:pPr lvl="1"/>
            <a:r>
              <a:rPr lang="en-US" sz="1800" dirty="0" smtClean="0"/>
              <a:t>Ineffective </a:t>
            </a:r>
            <a:r>
              <a:rPr lang="en-US" sz="1800" dirty="0"/>
              <a:t>communication that, in turn, results in misapplication of effort and resources.</a:t>
            </a:r>
          </a:p>
          <a:p>
            <a:endParaRPr lang="en-US" sz="20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46</a:t>
            </a:fld>
            <a:endParaRPr lang="en-US"/>
          </a:p>
        </p:txBody>
      </p:sp>
    </p:spTree>
    <p:extLst>
      <p:ext uri="{BB962C8B-B14F-4D97-AF65-F5344CB8AC3E}">
        <p14:creationId xmlns:p14="http://schemas.microsoft.com/office/powerpoint/2010/main" val="826764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742" y="855943"/>
            <a:ext cx="9958552" cy="1143000"/>
          </a:xfrm>
        </p:spPr>
        <p:txBody>
          <a:bodyPr>
            <a:normAutofit/>
          </a:bodyPr>
          <a:lstStyle/>
          <a:p>
            <a:r>
              <a:rPr lang="en-US" sz="3600" dirty="0" smtClean="0"/>
              <a:t>Creating Internal Controls</a:t>
            </a:r>
            <a:endParaRPr lang="en-US" sz="3600" dirty="0"/>
          </a:p>
        </p:txBody>
      </p:sp>
      <p:sp>
        <p:nvSpPr>
          <p:cNvPr id="3" name="Content Placeholder 2"/>
          <p:cNvSpPr>
            <a:spLocks noGrp="1"/>
          </p:cNvSpPr>
          <p:nvPr>
            <p:ph idx="1"/>
          </p:nvPr>
        </p:nvSpPr>
        <p:spPr>
          <a:xfrm>
            <a:off x="1335742" y="2138083"/>
            <a:ext cx="9946341" cy="3939987"/>
          </a:xfrm>
        </p:spPr>
        <p:txBody>
          <a:bodyPr>
            <a:normAutofit fontScale="92500" lnSpcReduction="10000"/>
          </a:bodyPr>
          <a:lstStyle/>
          <a:p>
            <a:endParaRPr lang="en-US" sz="2000" dirty="0"/>
          </a:p>
          <a:p>
            <a:r>
              <a:rPr lang="en-US" sz="2000" dirty="0"/>
              <a:t>Each department must create and maintain a structure of internal controls. </a:t>
            </a:r>
            <a:endParaRPr lang="en-US" sz="2000" dirty="0" smtClean="0"/>
          </a:p>
          <a:p>
            <a:r>
              <a:rPr lang="en-US" sz="2000" dirty="0" smtClean="0"/>
              <a:t>Internal </a:t>
            </a:r>
            <a:r>
              <a:rPr lang="en-US" sz="2000" dirty="0"/>
              <a:t>controls may vary from one department to the next because the specific control structure implemented for a given entity within the university will depend upon its size, the nature and complexity of its operations, and whether or not it is subject to requirements imposed by legislative or regulatory bodies. </a:t>
            </a:r>
            <a:endParaRPr lang="en-US" sz="2000" dirty="0" smtClean="0"/>
          </a:p>
          <a:p>
            <a:r>
              <a:rPr lang="en-US" sz="2000" dirty="0"/>
              <a:t>Compensating Controls is a mechanism that is put in place to satisfy the requirement for a security measure that is deemed too difficult or impractical to implement at the present time. These are done after the transaction is complete.</a:t>
            </a:r>
          </a:p>
          <a:p>
            <a:pPr lvl="1"/>
            <a:r>
              <a:rPr lang="en-US" sz="1800" smtClean="0"/>
              <a:t>Monthly </a:t>
            </a:r>
            <a:r>
              <a:rPr lang="en-US" sz="1800" dirty="0" smtClean="0"/>
              <a:t>PCard reports are approved by </a:t>
            </a:r>
            <a:r>
              <a:rPr lang="en-US" sz="1800" smtClean="0"/>
              <a:t>Approving Official</a:t>
            </a:r>
            <a:endParaRPr lang="en-US" sz="1800" dirty="0" smtClean="0"/>
          </a:p>
          <a:p>
            <a:r>
              <a:rPr lang="en-US" sz="2000" dirty="0"/>
              <a:t>Outside factors such as regulatory agencies, personnel size, etc. can drive how internal controls are established.</a:t>
            </a:r>
          </a:p>
          <a:p>
            <a:endParaRPr lang="en-US" sz="2000" dirty="0"/>
          </a:p>
          <a:p>
            <a:endParaRPr lang="en-US" sz="2000" dirty="0"/>
          </a:p>
          <a:p>
            <a:endParaRPr lang="en-US" sz="20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47</a:t>
            </a:fld>
            <a:endParaRPr lang="en-US"/>
          </a:p>
        </p:txBody>
      </p:sp>
    </p:spTree>
    <p:extLst>
      <p:ext uri="{BB962C8B-B14F-4D97-AF65-F5344CB8AC3E}">
        <p14:creationId xmlns:p14="http://schemas.microsoft.com/office/powerpoint/2010/main" val="2029267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242" y="274638"/>
            <a:ext cx="10347158" cy="1143000"/>
          </a:xfrm>
        </p:spPr>
        <p:txBody>
          <a:bodyPr>
            <a:normAutofit/>
          </a:bodyPr>
          <a:lstStyle/>
          <a:p>
            <a:r>
              <a:rPr lang="en-US" sz="3200" dirty="0" smtClean="0"/>
              <a:t>Internal Control Example</a:t>
            </a:r>
            <a:endParaRPr lang="en-US" sz="3200" dirty="0"/>
          </a:p>
        </p:txBody>
      </p:sp>
      <p:sp>
        <p:nvSpPr>
          <p:cNvPr id="3" name="Content Placeholder 2"/>
          <p:cNvSpPr>
            <a:spLocks noGrp="1"/>
          </p:cNvSpPr>
          <p:nvPr>
            <p:ph idx="1"/>
          </p:nvPr>
        </p:nvSpPr>
        <p:spPr>
          <a:xfrm>
            <a:off x="1331494" y="1600201"/>
            <a:ext cx="10250905" cy="4525963"/>
          </a:xfrm>
        </p:spPr>
        <p:txBody>
          <a:bodyPr>
            <a:normAutofit/>
          </a:bodyPr>
          <a:lstStyle/>
          <a:p>
            <a:r>
              <a:rPr lang="en-US" sz="2000" dirty="0" smtClean="0"/>
              <a:t>Cash Handling</a:t>
            </a:r>
          </a:p>
          <a:p>
            <a:pPr lvl="1"/>
            <a:r>
              <a:rPr lang="en-US" sz="1800" dirty="0" smtClean="0"/>
              <a:t>Cashiers, who process check and cash payments, do not have access to Cash Receipt documents</a:t>
            </a:r>
          </a:p>
          <a:p>
            <a:pPr lvl="1"/>
            <a:r>
              <a:rPr lang="en-US" sz="1800" dirty="0" smtClean="0"/>
              <a:t>Ticket Sales: some departments sell tickets, and depending on size could have software that sells tickets, or do it by hand – depending on set up, controls could vary</a:t>
            </a:r>
          </a:p>
          <a:p>
            <a:pPr lvl="1"/>
            <a:r>
              <a:rPr lang="en-US" sz="1800" dirty="0" smtClean="0"/>
              <a:t>Credit Card Sales: Depending on size of department, separation of duties around payment processing, entering journal entry and reconciliation</a:t>
            </a:r>
          </a:p>
          <a:p>
            <a:pPr lvl="1"/>
            <a:r>
              <a:rPr lang="en-US" sz="1800" dirty="0" smtClean="0"/>
              <a:t>Cash/Check: Person creating the deposit cannot also approve the deposit</a:t>
            </a:r>
            <a:endParaRPr lang="en-US" sz="18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48</a:t>
            </a:fld>
            <a:endParaRPr lang="en-US"/>
          </a:p>
        </p:txBody>
      </p:sp>
    </p:spTree>
    <p:extLst>
      <p:ext uri="{BB962C8B-B14F-4D97-AF65-F5344CB8AC3E}">
        <p14:creationId xmlns:p14="http://schemas.microsoft.com/office/powerpoint/2010/main" val="3068260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65" y="348770"/>
            <a:ext cx="8927432" cy="1143000"/>
          </a:xfrm>
        </p:spPr>
        <p:txBody>
          <a:bodyPr>
            <a:normAutofit/>
          </a:bodyPr>
          <a:lstStyle/>
          <a:p>
            <a:r>
              <a:rPr lang="en-US" sz="3200" dirty="0" smtClean="0"/>
              <a:t>Internal Control Example</a:t>
            </a:r>
            <a:endParaRPr lang="en-US" sz="3200" dirty="0"/>
          </a:p>
        </p:txBody>
      </p:sp>
      <p:sp>
        <p:nvSpPr>
          <p:cNvPr id="3" name="Content Placeholder 2"/>
          <p:cNvSpPr>
            <a:spLocks noGrp="1"/>
          </p:cNvSpPr>
          <p:nvPr>
            <p:ph idx="1"/>
          </p:nvPr>
        </p:nvSpPr>
        <p:spPr>
          <a:xfrm>
            <a:off x="1347536" y="1600201"/>
            <a:ext cx="10234863" cy="4525963"/>
          </a:xfrm>
        </p:spPr>
        <p:txBody>
          <a:bodyPr>
            <a:normAutofit/>
          </a:bodyPr>
          <a:lstStyle/>
          <a:p>
            <a:r>
              <a:rPr lang="en-US" sz="2000" dirty="0" smtClean="0"/>
              <a:t>Grant Accounts (53xxxxx)</a:t>
            </a:r>
          </a:p>
          <a:p>
            <a:pPr lvl="1"/>
            <a:r>
              <a:rPr lang="en-US" sz="1800" dirty="0" smtClean="0"/>
              <a:t>Not only have to follow Federal, State and University rules, but also Uniform Guidance</a:t>
            </a:r>
            <a:endParaRPr lang="en-US" sz="18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49</a:t>
            </a:fld>
            <a:endParaRPr lang="en-US"/>
          </a:p>
        </p:txBody>
      </p:sp>
    </p:spTree>
    <p:extLst>
      <p:ext uri="{BB962C8B-B14F-4D97-AF65-F5344CB8AC3E}">
        <p14:creationId xmlns:p14="http://schemas.microsoft.com/office/powerpoint/2010/main" val="262223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12886" y="769490"/>
            <a:ext cx="9642389" cy="1143000"/>
          </a:xfrm>
        </p:spPr>
        <p:txBody>
          <a:bodyPr>
            <a:normAutofit/>
          </a:bodyPr>
          <a:lstStyle/>
          <a:p>
            <a:r>
              <a:rPr lang="en-US" sz="3600" dirty="0" smtClean="0"/>
              <a:t>Stewardship Responsibilities</a:t>
            </a:r>
            <a:endParaRPr lang="en-US" sz="3600" dirty="0"/>
          </a:p>
        </p:txBody>
      </p:sp>
      <p:sp>
        <p:nvSpPr>
          <p:cNvPr id="6" name="Content Placeholder 5"/>
          <p:cNvSpPr>
            <a:spLocks noGrp="1"/>
          </p:cNvSpPr>
          <p:nvPr>
            <p:ph idx="1"/>
          </p:nvPr>
        </p:nvSpPr>
        <p:spPr>
          <a:xfrm>
            <a:off x="1168997" y="2012950"/>
            <a:ext cx="9201375" cy="4525963"/>
          </a:xfrm>
        </p:spPr>
        <p:txBody>
          <a:bodyPr>
            <a:normAutofit/>
          </a:bodyPr>
          <a:lstStyle/>
          <a:p>
            <a:r>
              <a:rPr lang="en-US" sz="2400" dirty="0" smtClean="0"/>
              <a:t>CSU has </a:t>
            </a:r>
            <a:r>
              <a:rPr lang="en-US" sz="2400" dirty="0"/>
              <a:t>a stewardship obligation to:</a:t>
            </a:r>
          </a:p>
          <a:p>
            <a:pPr lvl="1"/>
            <a:r>
              <a:rPr lang="en-US" sz="2000" dirty="0"/>
              <a:t>Properly and accurately process all receipts and disbursement of funds</a:t>
            </a:r>
          </a:p>
          <a:p>
            <a:pPr lvl="1"/>
            <a:r>
              <a:rPr lang="en-US" sz="2000" dirty="0"/>
              <a:t>Account for all financial resources received and used</a:t>
            </a:r>
          </a:p>
          <a:p>
            <a:pPr lvl="1"/>
            <a:r>
              <a:rPr lang="en-US" sz="2000" dirty="0"/>
              <a:t>Ensure that all financial transactions conform to legal requirements and administrative policies, and are recorded in accordance with generally accepted accounting principles for colleges and universities</a:t>
            </a:r>
          </a:p>
          <a:p>
            <a:pPr lvl="1"/>
            <a:r>
              <a:rPr lang="en-US" sz="2000" dirty="0"/>
              <a:t>Provide financial reports that present to all university clients, constituents, and the public a complete picture of the university’s funds and their </a:t>
            </a:r>
            <a:r>
              <a:rPr lang="en-US" sz="2000" dirty="0" smtClean="0"/>
              <a:t>uses</a:t>
            </a:r>
          </a:p>
          <a:p>
            <a:pPr lvl="1"/>
            <a:r>
              <a:rPr lang="en-US" sz="2000" dirty="0" smtClean="0"/>
              <a:t>Timely processing and approving of all financial transactions</a:t>
            </a:r>
            <a:endParaRPr lang="en-US" sz="2000" dirty="0"/>
          </a:p>
          <a:p>
            <a:endParaRPr lang="en-US" sz="24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5</a:t>
            </a:fld>
            <a:endParaRPr lang="en-US"/>
          </a:p>
        </p:txBody>
      </p:sp>
    </p:spTree>
    <p:extLst>
      <p:ext uri="{BB962C8B-B14F-4D97-AF65-F5344CB8AC3E}">
        <p14:creationId xmlns:p14="http://schemas.microsoft.com/office/powerpoint/2010/main" val="3307177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495" y="562088"/>
            <a:ext cx="10972800" cy="1143000"/>
          </a:xfrm>
        </p:spPr>
        <p:txBody>
          <a:bodyPr>
            <a:normAutofit/>
          </a:bodyPr>
          <a:lstStyle/>
          <a:p>
            <a:r>
              <a:rPr lang="en-US" sz="3600" dirty="0" smtClean="0"/>
              <a:t>Maintaining Internal Controls</a:t>
            </a:r>
            <a:endParaRPr lang="en-US" sz="3600" dirty="0"/>
          </a:p>
        </p:txBody>
      </p:sp>
      <p:sp>
        <p:nvSpPr>
          <p:cNvPr id="3" name="Content Placeholder 2"/>
          <p:cNvSpPr>
            <a:spLocks noGrp="1"/>
          </p:cNvSpPr>
          <p:nvPr>
            <p:ph idx="1"/>
          </p:nvPr>
        </p:nvSpPr>
        <p:spPr>
          <a:xfrm>
            <a:off x="960413" y="1937448"/>
            <a:ext cx="9606862" cy="3307975"/>
          </a:xfrm>
        </p:spPr>
        <p:txBody>
          <a:bodyPr>
            <a:normAutofit/>
          </a:bodyPr>
          <a:lstStyle/>
          <a:p>
            <a:r>
              <a:rPr lang="en-US" sz="2000" dirty="0" smtClean="0"/>
              <a:t>Those completing the work </a:t>
            </a:r>
            <a:r>
              <a:rPr lang="en-US" sz="2000" dirty="0"/>
              <a:t>must monitor the controls and offer suggestions for changes if warranted. </a:t>
            </a:r>
            <a:endParaRPr lang="en-US" sz="2000" dirty="0" smtClean="0"/>
          </a:p>
          <a:p>
            <a:r>
              <a:rPr lang="en-US" sz="2000" dirty="0" smtClean="0"/>
              <a:t>Internal </a:t>
            </a:r>
            <a:r>
              <a:rPr lang="en-US" sz="2000" dirty="0"/>
              <a:t>controls exist in a dynamic environment. Employees retire, computer systems are upgraded, and circumstances arise which may necessitate modifications to internal controls</a:t>
            </a:r>
            <a:r>
              <a:rPr lang="en-US" sz="2000" dirty="0" smtClean="0"/>
              <a:t>.</a:t>
            </a:r>
          </a:p>
          <a:p>
            <a:r>
              <a:rPr lang="en-US" sz="2000" dirty="0" smtClean="0"/>
              <a:t> </a:t>
            </a:r>
            <a:r>
              <a:rPr lang="en-US" sz="2000" dirty="0"/>
              <a:t>Through continual monitoring of its internal control structure, the university can react quickly and effectively to changing conditions</a:t>
            </a:r>
            <a:r>
              <a:rPr lang="en-US" sz="2000" dirty="0" smtClean="0"/>
              <a:t>.</a:t>
            </a:r>
          </a:p>
          <a:p>
            <a:r>
              <a:rPr lang="en-US" sz="2000" dirty="0" smtClean="0"/>
              <a:t>Important to have written procedures (i.e. manuals, desk procedures)</a:t>
            </a:r>
            <a:endParaRPr lang="en-US" sz="2000" dirty="0"/>
          </a:p>
          <a:p>
            <a:endParaRPr lang="en-US" sz="20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50</a:t>
            </a:fld>
            <a:endParaRPr lang="en-US" dirty="0"/>
          </a:p>
        </p:txBody>
      </p:sp>
    </p:spTree>
    <p:extLst>
      <p:ext uri="{BB962C8B-B14F-4D97-AF65-F5344CB8AC3E}">
        <p14:creationId xmlns:p14="http://schemas.microsoft.com/office/powerpoint/2010/main" val="3655235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0055" y="2215637"/>
            <a:ext cx="10363200" cy="1362075"/>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51</a:t>
            </a:fld>
            <a:endParaRPr lang="en-US"/>
          </a:p>
        </p:txBody>
      </p:sp>
    </p:spTree>
    <p:extLst>
      <p:ext uri="{BB962C8B-B14F-4D97-AF65-F5344CB8AC3E}">
        <p14:creationId xmlns:p14="http://schemas.microsoft.com/office/powerpoint/2010/main" val="34913745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00200" y="1998733"/>
            <a:ext cx="8991600" cy="2176757"/>
          </a:xfrm>
        </p:spPr>
        <p:txBody>
          <a:bodyPr>
            <a:normAutofit fontScale="90000"/>
          </a:bodyPr>
          <a:lstStyle/>
          <a:p>
            <a:pPr algn="l"/>
            <a:r>
              <a:rPr lang="en-US" dirty="0" smtClean="0"/>
              <a:t>Summer </a:t>
            </a:r>
            <a:r>
              <a:rPr lang="en-US" dirty="0" err="1" smtClean="0"/>
              <a:t>leaming</a:t>
            </a:r>
            <a:r>
              <a:rPr lang="en-US" dirty="0"/>
              <a:t>	</a:t>
            </a:r>
            <a:r>
              <a:rPr lang="en-US" dirty="0" smtClean="0"/>
              <a:t>	491-2801</a:t>
            </a:r>
            <a:br>
              <a:rPr lang="en-US" dirty="0" smtClean="0"/>
            </a:br>
            <a:r>
              <a:rPr lang="en-US" dirty="0" smtClean="0"/>
              <a:t>Publina </a:t>
            </a:r>
            <a:r>
              <a:rPr lang="en-US" dirty="0" err="1" smtClean="0"/>
              <a:t>meldrum</a:t>
            </a:r>
            <a:r>
              <a:rPr lang="en-US" dirty="0" smtClean="0"/>
              <a:t>		491-4148</a:t>
            </a:r>
            <a:br>
              <a:rPr lang="en-US" dirty="0" smtClean="0"/>
            </a:br>
            <a:r>
              <a:rPr lang="en-US" dirty="0"/>
              <a:t/>
            </a:r>
            <a:br>
              <a:rPr lang="en-US" dirty="0"/>
            </a:br>
            <a:endParaRPr lang="en-US" dirty="0"/>
          </a:p>
        </p:txBody>
      </p:sp>
      <p:sp>
        <p:nvSpPr>
          <p:cNvPr id="6" name="Subtitle 5"/>
          <p:cNvSpPr>
            <a:spLocks noGrp="1"/>
          </p:cNvSpPr>
          <p:nvPr>
            <p:ph type="subTitle" idx="1"/>
          </p:nvPr>
        </p:nvSpPr>
        <p:spPr/>
        <p:txBody>
          <a:bodyPr/>
          <a:lstStyle/>
          <a:p>
            <a:r>
              <a:rPr lang="en-US" dirty="0">
                <a:hlinkClick r:id="rId2"/>
              </a:rPr>
              <a:t>http://busfin.colostate.edu/Depts/Campus_Svcs.aspx</a:t>
            </a:r>
            <a:r>
              <a:rPr lang="en-US" dirty="0"/>
              <a:t> </a:t>
            </a:r>
          </a:p>
        </p:txBody>
      </p:sp>
      <p:sp>
        <p:nvSpPr>
          <p:cNvPr id="4" name="Slide Number Placeholder 3"/>
          <p:cNvSpPr>
            <a:spLocks noGrp="1"/>
          </p:cNvSpPr>
          <p:nvPr>
            <p:ph type="sldNum" sz="quarter" idx="12"/>
          </p:nvPr>
        </p:nvSpPr>
        <p:spPr/>
        <p:txBody>
          <a:bodyPr/>
          <a:lstStyle/>
          <a:p>
            <a:fld id="{45EF16F9-37AB-42B2-95D4-053DB92E16E6}" type="slidenum">
              <a:rPr lang="en-US" smtClean="0"/>
              <a:t>52</a:t>
            </a:fld>
            <a:endParaRPr lang="en-US"/>
          </a:p>
        </p:txBody>
      </p:sp>
    </p:spTree>
    <p:extLst>
      <p:ext uri="{BB962C8B-B14F-4D97-AF65-F5344CB8AC3E}">
        <p14:creationId xmlns:p14="http://schemas.microsoft.com/office/powerpoint/2010/main" val="85213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Fiscal Officer (FO)</a:t>
            </a:r>
            <a:endParaRPr lang="en-US" sz="3600" dirty="0"/>
          </a:p>
        </p:txBody>
      </p:sp>
      <p:sp>
        <p:nvSpPr>
          <p:cNvPr id="3" name="Content Placeholder 2"/>
          <p:cNvSpPr>
            <a:spLocks noGrp="1"/>
          </p:cNvSpPr>
          <p:nvPr>
            <p:ph idx="1"/>
          </p:nvPr>
        </p:nvSpPr>
        <p:spPr>
          <a:xfrm>
            <a:off x="1116484" y="2332037"/>
            <a:ext cx="10008198" cy="4525963"/>
          </a:xfrm>
        </p:spPr>
        <p:txBody>
          <a:bodyPr>
            <a:normAutofit/>
          </a:bodyPr>
          <a:lstStyle/>
          <a:p>
            <a:r>
              <a:rPr lang="en-US" sz="2400" dirty="0" smtClean="0"/>
              <a:t>A role assigned in Kuali at the account level</a:t>
            </a:r>
          </a:p>
          <a:p>
            <a:r>
              <a:rPr lang="en-US" sz="2400" dirty="0" smtClean="0"/>
              <a:t>Individual, not group</a:t>
            </a:r>
          </a:p>
          <a:p>
            <a:pPr lvl="1"/>
            <a:r>
              <a:rPr lang="en-US" sz="2000" dirty="0" smtClean="0"/>
              <a:t>Can be delegated</a:t>
            </a:r>
          </a:p>
          <a:p>
            <a:r>
              <a:rPr lang="en-US" sz="2400" dirty="0" smtClean="0"/>
              <a:t>Journal Entries entered in Kuali that relate to the account, route to FO for approval</a:t>
            </a:r>
          </a:p>
          <a:p>
            <a:r>
              <a:rPr lang="en-US" sz="2400" dirty="0" smtClean="0"/>
              <a:t>FO must be knowledgeable on the transactions that should hit the account</a:t>
            </a:r>
          </a:p>
          <a:p>
            <a:r>
              <a:rPr lang="en-US" sz="2400" dirty="0"/>
              <a:t>Funds are spent according to </a:t>
            </a:r>
            <a:r>
              <a:rPr lang="en-US" sz="2400" dirty="0" smtClean="0"/>
              <a:t>a pre-established budget or need </a:t>
            </a:r>
            <a:r>
              <a:rPr lang="en-US" sz="2400" dirty="0" smtClean="0"/>
              <a:t>an </a:t>
            </a:r>
            <a:r>
              <a:rPr lang="en-US" sz="2400" dirty="0"/>
              <a:t>allocation of expenses </a:t>
            </a:r>
            <a:r>
              <a:rPr lang="en-US" sz="2400" dirty="0" smtClean="0"/>
              <a:t>are </a:t>
            </a:r>
            <a:r>
              <a:rPr lang="en-US" sz="2400" dirty="0"/>
              <a:t>appropriate</a:t>
            </a:r>
          </a:p>
          <a:p>
            <a:pPr marL="0" indent="0">
              <a:buNone/>
            </a:pPr>
            <a:endParaRPr lang="en-US" sz="2400" dirty="0" smtClean="0"/>
          </a:p>
          <a:p>
            <a:endParaRPr lang="en-US" sz="24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6</a:t>
            </a:fld>
            <a:endParaRPr lang="en-US"/>
          </a:p>
        </p:txBody>
      </p:sp>
    </p:spTree>
    <p:extLst>
      <p:ext uri="{BB962C8B-B14F-4D97-AF65-F5344CB8AC3E}">
        <p14:creationId xmlns:p14="http://schemas.microsoft.com/office/powerpoint/2010/main" val="2275308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9037" y="912814"/>
            <a:ext cx="9508142" cy="1143000"/>
          </a:xfrm>
        </p:spPr>
        <p:txBody>
          <a:bodyPr>
            <a:normAutofit/>
          </a:bodyPr>
          <a:lstStyle/>
          <a:p>
            <a:r>
              <a:rPr lang="en-US" sz="3600" dirty="0" smtClean="0"/>
              <a:t>Fiscal Officers Responsibilities</a:t>
            </a:r>
            <a:endParaRPr lang="en-US" sz="3600" dirty="0"/>
          </a:p>
        </p:txBody>
      </p:sp>
      <p:sp>
        <p:nvSpPr>
          <p:cNvPr id="6" name="Content Placeholder 5"/>
          <p:cNvSpPr>
            <a:spLocks noGrp="1"/>
          </p:cNvSpPr>
          <p:nvPr>
            <p:ph idx="1"/>
          </p:nvPr>
        </p:nvSpPr>
        <p:spPr>
          <a:xfrm>
            <a:off x="1362635" y="2195513"/>
            <a:ext cx="9421906" cy="4525963"/>
          </a:xfrm>
        </p:spPr>
        <p:txBody>
          <a:bodyPr>
            <a:normAutofit/>
          </a:bodyPr>
          <a:lstStyle/>
          <a:p>
            <a:r>
              <a:rPr lang="en-US" sz="2400" dirty="0" smtClean="0"/>
              <a:t>Review every Kuali document that routes and if appropriate, approve</a:t>
            </a:r>
          </a:p>
          <a:p>
            <a:pPr lvl="1"/>
            <a:r>
              <a:rPr lang="en-US" sz="2000" dirty="0" smtClean="0"/>
              <a:t>A few documents are uploads and do not route (e.g. payroll)</a:t>
            </a:r>
          </a:p>
          <a:p>
            <a:r>
              <a:rPr lang="en-US" sz="2400" dirty="0" smtClean="0"/>
              <a:t>During review must ensure:</a:t>
            </a:r>
          </a:p>
          <a:p>
            <a:pPr lvl="1"/>
            <a:r>
              <a:rPr lang="en-US" sz="2000" dirty="0" smtClean="0"/>
              <a:t>Adequate resources exist (i.e. budget or cash)</a:t>
            </a:r>
          </a:p>
          <a:p>
            <a:pPr lvl="1"/>
            <a:r>
              <a:rPr lang="en-US" sz="2000" dirty="0"/>
              <a:t>E</a:t>
            </a:r>
            <a:r>
              <a:rPr lang="en-US" sz="2000" dirty="0" smtClean="0"/>
              <a:t>ntry is correct and is supported by adequate back-up</a:t>
            </a:r>
          </a:p>
          <a:p>
            <a:pPr lvl="1"/>
            <a:r>
              <a:rPr lang="en-US" sz="2000" dirty="0" smtClean="0"/>
              <a:t>Accurate</a:t>
            </a:r>
          </a:p>
          <a:p>
            <a:pPr lvl="1"/>
            <a:r>
              <a:rPr lang="en-US" sz="2000" dirty="0"/>
              <a:t>C</a:t>
            </a:r>
            <a:r>
              <a:rPr lang="en-US" sz="2000" dirty="0" smtClean="0"/>
              <a:t>orrect object code/Account Number </a:t>
            </a:r>
          </a:p>
          <a:p>
            <a:pPr lvl="1"/>
            <a:r>
              <a:rPr lang="en-US" sz="2000" dirty="0" smtClean="0"/>
              <a:t>Does not violate fiscal rules, Federal or State Laws or Uniform Guidance</a:t>
            </a:r>
          </a:p>
          <a:p>
            <a:endParaRPr lang="en-US" sz="2400" dirty="0" smtClean="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7</a:t>
            </a:fld>
            <a:endParaRPr lang="en-US"/>
          </a:p>
        </p:txBody>
      </p:sp>
    </p:spTree>
    <p:extLst>
      <p:ext uri="{BB962C8B-B14F-4D97-AF65-F5344CB8AC3E}">
        <p14:creationId xmlns:p14="http://schemas.microsoft.com/office/powerpoint/2010/main" val="149798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9037" y="912814"/>
            <a:ext cx="9508142" cy="1143000"/>
          </a:xfrm>
        </p:spPr>
        <p:txBody>
          <a:bodyPr>
            <a:normAutofit/>
          </a:bodyPr>
          <a:lstStyle/>
          <a:p>
            <a:r>
              <a:rPr lang="en-US" sz="3600" dirty="0" smtClean="0"/>
              <a:t>Fiscal Officers Responsibilities</a:t>
            </a:r>
            <a:endParaRPr lang="en-US" sz="3600" dirty="0"/>
          </a:p>
        </p:txBody>
      </p:sp>
      <p:sp>
        <p:nvSpPr>
          <p:cNvPr id="6" name="Content Placeholder 5"/>
          <p:cNvSpPr>
            <a:spLocks noGrp="1"/>
          </p:cNvSpPr>
          <p:nvPr>
            <p:ph idx="1"/>
          </p:nvPr>
        </p:nvSpPr>
        <p:spPr>
          <a:xfrm>
            <a:off x="1362635" y="2195513"/>
            <a:ext cx="9421906" cy="4525963"/>
          </a:xfrm>
        </p:spPr>
        <p:txBody>
          <a:bodyPr>
            <a:normAutofit/>
          </a:bodyPr>
          <a:lstStyle/>
          <a:p>
            <a:r>
              <a:rPr lang="en-US" sz="2400" dirty="0" smtClean="0"/>
              <a:t>Able </a:t>
            </a:r>
            <a:r>
              <a:rPr lang="en-US" sz="2400" dirty="0" smtClean="0"/>
              <a:t>to answer all questions relating to the account and transactions</a:t>
            </a:r>
          </a:p>
          <a:p>
            <a:r>
              <a:rPr lang="en-US" sz="2400" dirty="0" smtClean="0"/>
              <a:t>Ensure adequate coverage is in place during absence (e.g. fiscal officer delegate in place)</a:t>
            </a:r>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8</a:t>
            </a:fld>
            <a:endParaRPr lang="en-US"/>
          </a:p>
        </p:txBody>
      </p:sp>
    </p:spTree>
    <p:extLst>
      <p:ext uri="{BB962C8B-B14F-4D97-AF65-F5344CB8AC3E}">
        <p14:creationId xmlns:p14="http://schemas.microsoft.com/office/powerpoint/2010/main" val="391355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783" y="604636"/>
            <a:ext cx="9001041" cy="1143000"/>
          </a:xfrm>
        </p:spPr>
        <p:txBody>
          <a:bodyPr>
            <a:normAutofit/>
          </a:bodyPr>
          <a:lstStyle/>
          <a:p>
            <a:r>
              <a:rPr lang="en-US" sz="3600" dirty="0" smtClean="0"/>
              <a:t>Fiscal Officer Responsibilities</a:t>
            </a:r>
            <a:endParaRPr lang="en-US" sz="3600" dirty="0"/>
          </a:p>
        </p:txBody>
      </p:sp>
      <p:sp>
        <p:nvSpPr>
          <p:cNvPr id="3" name="Content Placeholder 2"/>
          <p:cNvSpPr>
            <a:spLocks noGrp="1"/>
          </p:cNvSpPr>
          <p:nvPr>
            <p:ph idx="1"/>
          </p:nvPr>
        </p:nvSpPr>
        <p:spPr>
          <a:xfrm>
            <a:off x="1491783" y="1874837"/>
            <a:ext cx="10205947" cy="4525963"/>
          </a:xfrm>
        </p:spPr>
        <p:txBody>
          <a:bodyPr>
            <a:normAutofit/>
          </a:bodyPr>
          <a:lstStyle/>
          <a:p>
            <a:r>
              <a:rPr lang="en-US" sz="2400" dirty="0" smtClean="0"/>
              <a:t>Account Reconciliation</a:t>
            </a:r>
          </a:p>
          <a:p>
            <a:pPr lvl="1"/>
            <a:r>
              <a:rPr lang="en-US" sz="2000" dirty="0"/>
              <a:t>Recommend monthly reconciliation, but at a minimum quarterly reconciliation of the account to ensure:</a:t>
            </a:r>
          </a:p>
          <a:p>
            <a:pPr lvl="2"/>
            <a:r>
              <a:rPr lang="en-US" sz="2000" dirty="0"/>
              <a:t>Appropriate charges - charges are appropriate and charged to correct </a:t>
            </a:r>
            <a:r>
              <a:rPr lang="en-US" sz="2000" dirty="0" smtClean="0"/>
              <a:t>account</a:t>
            </a:r>
          </a:p>
          <a:p>
            <a:pPr lvl="2"/>
            <a:r>
              <a:rPr lang="en-US" sz="2000" dirty="0" smtClean="0"/>
              <a:t>Not </a:t>
            </a:r>
            <a:r>
              <a:rPr lang="en-US" sz="2000" dirty="0"/>
              <a:t>overspent - account is not in cash deficit or exceeds </a:t>
            </a:r>
            <a:r>
              <a:rPr lang="en-US" sz="2000" dirty="0" smtClean="0"/>
              <a:t>budget</a:t>
            </a:r>
          </a:p>
          <a:p>
            <a:pPr lvl="2"/>
            <a:r>
              <a:rPr lang="en-US" sz="2000" dirty="0"/>
              <a:t>Expense being recorded in period incurred and revenue being recorded in period earned</a:t>
            </a:r>
          </a:p>
          <a:p>
            <a:pPr lvl="1"/>
            <a:r>
              <a:rPr lang="en-US" sz="2000" dirty="0" smtClean="0"/>
              <a:t>No set reconciliation template</a:t>
            </a:r>
            <a:endParaRPr lang="en-US" sz="2000" dirty="0"/>
          </a:p>
        </p:txBody>
      </p:sp>
      <p:sp>
        <p:nvSpPr>
          <p:cNvPr id="4" name="Slide Number Placeholder 3"/>
          <p:cNvSpPr>
            <a:spLocks noGrp="1"/>
          </p:cNvSpPr>
          <p:nvPr>
            <p:ph type="sldNum" sz="quarter" idx="12"/>
          </p:nvPr>
        </p:nvSpPr>
        <p:spPr/>
        <p:txBody>
          <a:bodyPr>
            <a:normAutofit lnSpcReduction="10000"/>
          </a:bodyPr>
          <a:lstStyle/>
          <a:p>
            <a:fld id="{45EF16F9-37AB-42B2-95D4-053DB92E16E6}" type="slidenum">
              <a:rPr lang="en-US" smtClean="0"/>
              <a:t>9</a:t>
            </a:fld>
            <a:endParaRPr lang="en-US"/>
          </a:p>
        </p:txBody>
      </p:sp>
    </p:spTree>
    <p:extLst>
      <p:ext uri="{BB962C8B-B14F-4D97-AF65-F5344CB8AC3E}">
        <p14:creationId xmlns:p14="http://schemas.microsoft.com/office/powerpoint/2010/main" val="3472204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4972</TotalTime>
  <Words>1876</Words>
  <Application>Microsoft Office PowerPoint</Application>
  <PresentationFormat>Widescreen</PresentationFormat>
  <Paragraphs>263</Paragraphs>
  <Slides>52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Calisto MT</vt:lpstr>
      <vt:lpstr>Gill Sans MT</vt:lpstr>
      <vt:lpstr>Parcel</vt:lpstr>
      <vt:lpstr>Fiscal Officers Training</vt:lpstr>
      <vt:lpstr>Overview</vt:lpstr>
      <vt:lpstr>Responsibilities </vt:lpstr>
      <vt:lpstr>Fiscal Responsibility</vt:lpstr>
      <vt:lpstr>Stewardship Responsibilities</vt:lpstr>
      <vt:lpstr>Fiscal Officer (FO)</vt:lpstr>
      <vt:lpstr>Fiscal Officers Responsibilities</vt:lpstr>
      <vt:lpstr>Fiscal Officers Responsibilities</vt:lpstr>
      <vt:lpstr>Fiscal Officer Responsibilities</vt:lpstr>
      <vt:lpstr>Reconciliation Example-Salary Savings</vt:lpstr>
      <vt:lpstr>Reconciliation Example-Error</vt:lpstr>
      <vt:lpstr>Reconciliation- Example - Reimbursement</vt:lpstr>
      <vt:lpstr>Reconciliation- Example - Reimbursement</vt:lpstr>
      <vt:lpstr>Reconciliation Example - Comparative</vt:lpstr>
      <vt:lpstr>Kuali Workflow-Fiscal Officer</vt:lpstr>
      <vt:lpstr>Account Supervisor</vt:lpstr>
      <vt:lpstr>Organizational Approver</vt:lpstr>
      <vt:lpstr>Organization approval </vt:lpstr>
      <vt:lpstr>Division Approver</vt:lpstr>
      <vt:lpstr>Division Approver</vt:lpstr>
      <vt:lpstr>Balance lookup</vt:lpstr>
      <vt:lpstr>Object Codes</vt:lpstr>
      <vt:lpstr>Object Code smart coding</vt:lpstr>
      <vt:lpstr>Budget vs Self Funded (Cash)</vt:lpstr>
      <vt:lpstr>Budget or Self-Funded (Cash)?</vt:lpstr>
      <vt:lpstr>Budget or Self-Funded (Cash)?</vt:lpstr>
      <vt:lpstr>Budget or Self-Funded (Cash)?</vt:lpstr>
      <vt:lpstr>Balance Inquiry</vt:lpstr>
      <vt:lpstr>Balances by Consolidation</vt:lpstr>
      <vt:lpstr>Balances by Consolidation</vt:lpstr>
      <vt:lpstr>Available Balances</vt:lpstr>
      <vt:lpstr>Available Balances</vt:lpstr>
      <vt:lpstr>Policy and Procedures</vt:lpstr>
      <vt:lpstr>Policy and Procedures</vt:lpstr>
      <vt:lpstr>PowerPoint Presentation</vt:lpstr>
      <vt:lpstr>Financial Procedure instructions (FPI)</vt:lpstr>
      <vt:lpstr>Financial Procedure instructions (FPI)</vt:lpstr>
      <vt:lpstr>Financial Procedure instructions (FPI)</vt:lpstr>
      <vt:lpstr>Financial Procedure instructions (FPI)</vt:lpstr>
      <vt:lpstr>Financial Procedure instructions (FPI)</vt:lpstr>
      <vt:lpstr>Financial Procedure instructions (FPI)</vt:lpstr>
      <vt:lpstr>Financial Procedure instructions (FPI)</vt:lpstr>
      <vt:lpstr>Internal Controls</vt:lpstr>
      <vt:lpstr>Internal Controls</vt:lpstr>
      <vt:lpstr>Internal Controls</vt:lpstr>
      <vt:lpstr>Lack of Internal Controls</vt:lpstr>
      <vt:lpstr>Creating Internal Controls</vt:lpstr>
      <vt:lpstr>Internal Control Example</vt:lpstr>
      <vt:lpstr>Internal Control Example</vt:lpstr>
      <vt:lpstr>Maintaining Internal Controls</vt:lpstr>
      <vt:lpstr>Questions?</vt:lpstr>
      <vt:lpstr>Summer leaming  491-2801 Publina meldrum  491-4148  </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 Profile -step by step-</dc:title>
  <dc:creator>Polzer,Grant</dc:creator>
  <cp:lastModifiedBy>Meldrum,Publina</cp:lastModifiedBy>
  <cp:revision>97</cp:revision>
  <cp:lastPrinted>2015-05-04T17:36:30Z</cp:lastPrinted>
  <dcterms:created xsi:type="dcterms:W3CDTF">2015-03-16T19:11:24Z</dcterms:created>
  <dcterms:modified xsi:type="dcterms:W3CDTF">2019-01-08T22:15:39Z</dcterms:modified>
</cp:coreProperties>
</file>