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1"/>
  </p:sldMasterIdLst>
  <p:sldIdLst>
    <p:sldId id="264" r:id="rId2"/>
    <p:sldId id="271" r:id="rId3"/>
    <p:sldId id="269" r:id="rId4"/>
    <p:sldId id="273" r:id="rId5"/>
    <p:sldId id="274" r:id="rId6"/>
    <p:sldId id="270" r:id="rId7"/>
    <p:sldId id="276" r:id="rId8"/>
    <p:sldId id="277" r:id="rId9"/>
    <p:sldId id="272" r:id="rId10"/>
    <p:sldId id="265" r:id="rId11"/>
    <p:sldId id="267" r:id="rId12"/>
    <p:sldId id="266" r:id="rId13"/>
    <p:sldId id="278" r:id="rId14"/>
    <p:sldId id="279" r:id="rId15"/>
    <p:sldId id="280" r:id="rId16"/>
    <p:sldId id="282" r:id="rId17"/>
    <p:sldId id="283" r:id="rId18"/>
    <p:sldId id="285" r:id="rId19"/>
    <p:sldId id="286" r:id="rId20"/>
    <p:sldId id="284" r:id="rId21"/>
    <p:sldId id="300" r:id="rId22"/>
    <p:sldId id="287" r:id="rId23"/>
    <p:sldId id="288" r:id="rId24"/>
    <p:sldId id="292" r:id="rId25"/>
    <p:sldId id="291" r:id="rId26"/>
    <p:sldId id="303" r:id="rId27"/>
    <p:sldId id="296" r:id="rId28"/>
    <p:sldId id="302" r:id="rId29"/>
    <p:sldId id="299" r:id="rId30"/>
    <p:sldId id="297" r:id="rId31"/>
    <p:sldId id="304" r:id="rId32"/>
    <p:sldId id="294"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FDECF-53BA-4857-9980-154D7FE34CE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3838837-C4DD-41FA-8828-786EB7FD30D1}">
      <dgm:prSet phldrT="[Text]"/>
      <dgm:spPr/>
      <dgm:t>
        <a:bodyPr/>
        <a:lstStyle/>
        <a:p>
          <a:r>
            <a:rPr lang="en-US" dirty="0" smtClean="0"/>
            <a:t>Cash Method</a:t>
          </a:r>
          <a:endParaRPr lang="en-US" dirty="0"/>
        </a:p>
      </dgm:t>
    </dgm:pt>
    <dgm:pt modelId="{B016BB5F-67B6-49D5-BB30-603F820FB0A3}" type="parTrans" cxnId="{2F85CA6F-B24A-4890-9C26-9A0F03088676}">
      <dgm:prSet/>
      <dgm:spPr/>
      <dgm:t>
        <a:bodyPr/>
        <a:lstStyle/>
        <a:p>
          <a:endParaRPr lang="en-US"/>
        </a:p>
      </dgm:t>
    </dgm:pt>
    <dgm:pt modelId="{37548191-592F-4D1C-928C-43C247CBB73C}" type="sibTrans" cxnId="{2F85CA6F-B24A-4890-9C26-9A0F03088676}">
      <dgm:prSet/>
      <dgm:spPr/>
      <dgm:t>
        <a:bodyPr/>
        <a:lstStyle/>
        <a:p>
          <a:endParaRPr lang="en-US"/>
        </a:p>
      </dgm:t>
    </dgm:pt>
    <dgm:pt modelId="{956F42DD-BB90-4C1B-95DA-7939FFFE4AC2}">
      <dgm:prSet phldrT="[Text]"/>
      <dgm:spPr/>
      <dgm:t>
        <a:bodyPr/>
        <a:lstStyle/>
        <a:p>
          <a:pPr algn="l"/>
          <a:r>
            <a:rPr lang="en-US" dirty="0" smtClean="0"/>
            <a:t>Income is recorded when cash/check is received</a:t>
          </a:r>
          <a:endParaRPr lang="en-US" dirty="0"/>
        </a:p>
      </dgm:t>
    </dgm:pt>
    <dgm:pt modelId="{1BFD548B-5E4F-4453-ABF0-0D4F4FC97BD9}" type="parTrans" cxnId="{480980B1-9E4E-49A8-9D0A-08E2BD06DCFF}">
      <dgm:prSet/>
      <dgm:spPr/>
      <dgm:t>
        <a:bodyPr/>
        <a:lstStyle/>
        <a:p>
          <a:endParaRPr lang="en-US"/>
        </a:p>
      </dgm:t>
    </dgm:pt>
    <dgm:pt modelId="{7A0832D5-1B6C-4869-B2C2-4609CD53A30D}" type="sibTrans" cxnId="{480980B1-9E4E-49A8-9D0A-08E2BD06DCFF}">
      <dgm:prSet/>
      <dgm:spPr/>
      <dgm:t>
        <a:bodyPr/>
        <a:lstStyle/>
        <a:p>
          <a:endParaRPr lang="en-US"/>
        </a:p>
      </dgm:t>
    </dgm:pt>
    <dgm:pt modelId="{634D102B-489A-4B95-B69E-7D6C6887F2B9}">
      <dgm:prSet phldrT="[Text]"/>
      <dgm:spPr/>
      <dgm:t>
        <a:bodyPr/>
        <a:lstStyle/>
        <a:p>
          <a:pPr algn="l"/>
          <a:r>
            <a:rPr lang="en-US" dirty="0" smtClean="0"/>
            <a:t>Expenses are recorded when the vendor is paid</a:t>
          </a:r>
          <a:endParaRPr lang="en-US" dirty="0"/>
        </a:p>
      </dgm:t>
    </dgm:pt>
    <dgm:pt modelId="{B5C5A620-BF62-4A69-A7E9-0DBA35F782AD}" type="parTrans" cxnId="{D39962AA-A534-44EB-82F2-C2D77EFBE2C1}">
      <dgm:prSet/>
      <dgm:spPr/>
      <dgm:t>
        <a:bodyPr/>
        <a:lstStyle/>
        <a:p>
          <a:endParaRPr lang="en-US"/>
        </a:p>
      </dgm:t>
    </dgm:pt>
    <dgm:pt modelId="{5241030D-A886-439E-A657-2DC701C64F8E}" type="sibTrans" cxnId="{D39962AA-A534-44EB-82F2-C2D77EFBE2C1}">
      <dgm:prSet/>
      <dgm:spPr/>
      <dgm:t>
        <a:bodyPr/>
        <a:lstStyle/>
        <a:p>
          <a:endParaRPr lang="en-US"/>
        </a:p>
      </dgm:t>
    </dgm:pt>
    <dgm:pt modelId="{0DAFB421-2D59-4888-8B2C-4E205683DD73}">
      <dgm:prSet phldrT="[Text]"/>
      <dgm:spPr/>
      <dgm:t>
        <a:bodyPr/>
        <a:lstStyle/>
        <a:p>
          <a:r>
            <a:rPr lang="en-US" dirty="0" smtClean="0"/>
            <a:t>Accrual Method</a:t>
          </a:r>
          <a:endParaRPr lang="en-US" dirty="0"/>
        </a:p>
      </dgm:t>
    </dgm:pt>
    <dgm:pt modelId="{346450DD-21CA-4901-B1C7-0EF6AAB53C7C}" type="parTrans" cxnId="{45D3563E-5AD1-4E13-A99E-D70EFEB84BE5}">
      <dgm:prSet/>
      <dgm:spPr/>
      <dgm:t>
        <a:bodyPr/>
        <a:lstStyle/>
        <a:p>
          <a:endParaRPr lang="en-US"/>
        </a:p>
      </dgm:t>
    </dgm:pt>
    <dgm:pt modelId="{64BC46DC-6CDD-4D0D-9077-E56EE668C970}" type="sibTrans" cxnId="{45D3563E-5AD1-4E13-A99E-D70EFEB84BE5}">
      <dgm:prSet/>
      <dgm:spPr/>
      <dgm:t>
        <a:bodyPr/>
        <a:lstStyle/>
        <a:p>
          <a:endParaRPr lang="en-US"/>
        </a:p>
      </dgm:t>
    </dgm:pt>
    <dgm:pt modelId="{698ACC55-4D82-4067-9E8E-196BD2754D63}">
      <dgm:prSet phldrT="[Text]"/>
      <dgm:spPr/>
      <dgm:t>
        <a:bodyPr/>
        <a:lstStyle/>
        <a:p>
          <a:pPr algn="l"/>
          <a:r>
            <a:rPr lang="en-US" dirty="0" smtClean="0"/>
            <a:t>Income is recorded when the sale occurs (earned)</a:t>
          </a:r>
          <a:endParaRPr lang="en-US" dirty="0"/>
        </a:p>
      </dgm:t>
    </dgm:pt>
    <dgm:pt modelId="{46637824-B28F-450B-9CB0-57E858695DFF}" type="parTrans" cxnId="{DFA092E0-5312-402A-AC80-E42513C7E7E8}">
      <dgm:prSet/>
      <dgm:spPr/>
      <dgm:t>
        <a:bodyPr/>
        <a:lstStyle/>
        <a:p>
          <a:endParaRPr lang="en-US"/>
        </a:p>
      </dgm:t>
    </dgm:pt>
    <dgm:pt modelId="{3751D525-2B00-4314-933C-C264F62C8C8D}" type="sibTrans" cxnId="{DFA092E0-5312-402A-AC80-E42513C7E7E8}">
      <dgm:prSet/>
      <dgm:spPr/>
      <dgm:t>
        <a:bodyPr/>
        <a:lstStyle/>
        <a:p>
          <a:endParaRPr lang="en-US"/>
        </a:p>
      </dgm:t>
    </dgm:pt>
    <dgm:pt modelId="{40A4BC25-52C0-42DE-871D-02DEF7CAE011}">
      <dgm:prSet phldrT="[Text]"/>
      <dgm:spPr/>
      <dgm:t>
        <a:bodyPr/>
        <a:lstStyle/>
        <a:p>
          <a:pPr algn="l"/>
          <a:r>
            <a:rPr lang="en-US" dirty="0" smtClean="0"/>
            <a:t>Expenses are recorded when the goods or services are received (and used)</a:t>
          </a:r>
          <a:endParaRPr lang="en-US" dirty="0"/>
        </a:p>
      </dgm:t>
    </dgm:pt>
    <dgm:pt modelId="{C3681DE4-7350-4CB4-992A-92398C7F5145}" type="parTrans" cxnId="{4B60CAEE-DE80-4EDE-89DD-20D75DEFFF47}">
      <dgm:prSet/>
      <dgm:spPr/>
      <dgm:t>
        <a:bodyPr/>
        <a:lstStyle/>
        <a:p>
          <a:endParaRPr lang="en-US"/>
        </a:p>
      </dgm:t>
    </dgm:pt>
    <dgm:pt modelId="{03D8BE74-2C15-467E-9400-925F1789B67C}" type="sibTrans" cxnId="{4B60CAEE-DE80-4EDE-89DD-20D75DEFFF47}">
      <dgm:prSet/>
      <dgm:spPr/>
      <dgm:t>
        <a:bodyPr/>
        <a:lstStyle/>
        <a:p>
          <a:endParaRPr lang="en-US"/>
        </a:p>
      </dgm:t>
    </dgm:pt>
    <dgm:pt modelId="{1658286A-89BB-4EC4-BF08-9FF3F89E6EF7}" type="pres">
      <dgm:prSet presAssocID="{91BFDECF-53BA-4857-9980-154D7FE34CE1}" presName="diagram" presStyleCnt="0">
        <dgm:presLayoutVars>
          <dgm:chPref val="1"/>
          <dgm:dir/>
          <dgm:animOne val="branch"/>
          <dgm:animLvl val="lvl"/>
          <dgm:resizeHandles/>
        </dgm:presLayoutVars>
      </dgm:prSet>
      <dgm:spPr/>
      <dgm:t>
        <a:bodyPr/>
        <a:lstStyle/>
        <a:p>
          <a:endParaRPr lang="en-US"/>
        </a:p>
      </dgm:t>
    </dgm:pt>
    <dgm:pt modelId="{6F1793C7-48D7-46CE-AA40-BD11A05B9625}" type="pres">
      <dgm:prSet presAssocID="{53838837-C4DD-41FA-8828-786EB7FD30D1}" presName="root" presStyleCnt="0"/>
      <dgm:spPr/>
    </dgm:pt>
    <dgm:pt modelId="{B7168B95-9C8C-4180-AFEB-DFBC5AF2375C}" type="pres">
      <dgm:prSet presAssocID="{53838837-C4DD-41FA-8828-786EB7FD30D1}" presName="rootComposite" presStyleCnt="0"/>
      <dgm:spPr/>
    </dgm:pt>
    <dgm:pt modelId="{AAEEE5FF-65E0-48F1-8307-BB96E91ABA55}" type="pres">
      <dgm:prSet presAssocID="{53838837-C4DD-41FA-8828-786EB7FD30D1}" presName="rootText" presStyleLbl="node1" presStyleIdx="0" presStyleCnt="2" custScaleX="234947"/>
      <dgm:spPr/>
      <dgm:t>
        <a:bodyPr/>
        <a:lstStyle/>
        <a:p>
          <a:endParaRPr lang="en-US"/>
        </a:p>
      </dgm:t>
    </dgm:pt>
    <dgm:pt modelId="{E7955935-173A-4B32-9057-DDE0AE4950DB}" type="pres">
      <dgm:prSet presAssocID="{53838837-C4DD-41FA-8828-786EB7FD30D1}" presName="rootConnector" presStyleLbl="node1" presStyleIdx="0" presStyleCnt="2"/>
      <dgm:spPr/>
      <dgm:t>
        <a:bodyPr/>
        <a:lstStyle/>
        <a:p>
          <a:endParaRPr lang="en-US"/>
        </a:p>
      </dgm:t>
    </dgm:pt>
    <dgm:pt modelId="{B0183ED5-8CAA-4E67-B2DE-354B5437AFF3}" type="pres">
      <dgm:prSet presAssocID="{53838837-C4DD-41FA-8828-786EB7FD30D1}" presName="childShape" presStyleCnt="0"/>
      <dgm:spPr/>
    </dgm:pt>
    <dgm:pt modelId="{E33AD1D2-8849-4078-AB23-11254D8FBAAB}" type="pres">
      <dgm:prSet presAssocID="{1BFD548B-5E4F-4453-ABF0-0D4F4FC97BD9}" presName="Name13" presStyleLbl="parChTrans1D2" presStyleIdx="0" presStyleCnt="4"/>
      <dgm:spPr/>
      <dgm:t>
        <a:bodyPr/>
        <a:lstStyle/>
        <a:p>
          <a:endParaRPr lang="en-US"/>
        </a:p>
      </dgm:t>
    </dgm:pt>
    <dgm:pt modelId="{9F3DBBA5-6E75-4E07-8798-419B66FDB1AF}" type="pres">
      <dgm:prSet presAssocID="{956F42DD-BB90-4C1B-95DA-7939FFFE4AC2}" presName="childText" presStyleLbl="bgAcc1" presStyleIdx="0" presStyleCnt="4" custScaleX="213928" custScaleY="48442">
        <dgm:presLayoutVars>
          <dgm:bulletEnabled val="1"/>
        </dgm:presLayoutVars>
      </dgm:prSet>
      <dgm:spPr/>
      <dgm:t>
        <a:bodyPr/>
        <a:lstStyle/>
        <a:p>
          <a:endParaRPr lang="en-US"/>
        </a:p>
      </dgm:t>
    </dgm:pt>
    <dgm:pt modelId="{42B77989-06DE-4596-8B7E-3335EBD2F685}" type="pres">
      <dgm:prSet presAssocID="{B5C5A620-BF62-4A69-A7E9-0DBA35F782AD}" presName="Name13" presStyleLbl="parChTrans1D2" presStyleIdx="1" presStyleCnt="4"/>
      <dgm:spPr/>
      <dgm:t>
        <a:bodyPr/>
        <a:lstStyle/>
        <a:p>
          <a:endParaRPr lang="en-US"/>
        </a:p>
      </dgm:t>
    </dgm:pt>
    <dgm:pt modelId="{0A2C138B-205B-495B-A4F2-419150C65441}" type="pres">
      <dgm:prSet presAssocID="{634D102B-489A-4B95-B69E-7D6C6887F2B9}" presName="childText" presStyleLbl="bgAcc1" presStyleIdx="1" presStyleCnt="4" custScaleX="210029" custScaleY="50821">
        <dgm:presLayoutVars>
          <dgm:bulletEnabled val="1"/>
        </dgm:presLayoutVars>
      </dgm:prSet>
      <dgm:spPr/>
      <dgm:t>
        <a:bodyPr/>
        <a:lstStyle/>
        <a:p>
          <a:endParaRPr lang="en-US"/>
        </a:p>
      </dgm:t>
    </dgm:pt>
    <dgm:pt modelId="{18786F16-12F5-4B05-9F6C-4A756EC5C1C0}" type="pres">
      <dgm:prSet presAssocID="{0DAFB421-2D59-4888-8B2C-4E205683DD73}" presName="root" presStyleCnt="0"/>
      <dgm:spPr/>
    </dgm:pt>
    <dgm:pt modelId="{4897F521-DBE2-4B3C-8B0D-08AC8C53A317}" type="pres">
      <dgm:prSet presAssocID="{0DAFB421-2D59-4888-8B2C-4E205683DD73}" presName="rootComposite" presStyleCnt="0"/>
      <dgm:spPr/>
    </dgm:pt>
    <dgm:pt modelId="{791359A9-DDEB-4864-97B0-B66188CA15BF}" type="pres">
      <dgm:prSet presAssocID="{0DAFB421-2D59-4888-8B2C-4E205683DD73}" presName="rootText" presStyleLbl="node1" presStyleIdx="1" presStyleCnt="2" custScaleX="246021"/>
      <dgm:spPr/>
      <dgm:t>
        <a:bodyPr/>
        <a:lstStyle/>
        <a:p>
          <a:endParaRPr lang="en-US"/>
        </a:p>
      </dgm:t>
    </dgm:pt>
    <dgm:pt modelId="{C9EF96EE-6422-46A6-8836-BA5DFA8A61B2}" type="pres">
      <dgm:prSet presAssocID="{0DAFB421-2D59-4888-8B2C-4E205683DD73}" presName="rootConnector" presStyleLbl="node1" presStyleIdx="1" presStyleCnt="2"/>
      <dgm:spPr/>
      <dgm:t>
        <a:bodyPr/>
        <a:lstStyle/>
        <a:p>
          <a:endParaRPr lang="en-US"/>
        </a:p>
      </dgm:t>
    </dgm:pt>
    <dgm:pt modelId="{119CC5F2-D13F-4AEC-9DE7-604FAEBE4D53}" type="pres">
      <dgm:prSet presAssocID="{0DAFB421-2D59-4888-8B2C-4E205683DD73}" presName="childShape" presStyleCnt="0"/>
      <dgm:spPr/>
    </dgm:pt>
    <dgm:pt modelId="{B6BA103B-8BEB-4950-8464-5D4959580448}" type="pres">
      <dgm:prSet presAssocID="{46637824-B28F-450B-9CB0-57E858695DFF}" presName="Name13" presStyleLbl="parChTrans1D2" presStyleIdx="2" presStyleCnt="4"/>
      <dgm:spPr/>
      <dgm:t>
        <a:bodyPr/>
        <a:lstStyle/>
        <a:p>
          <a:endParaRPr lang="en-US"/>
        </a:p>
      </dgm:t>
    </dgm:pt>
    <dgm:pt modelId="{4046F143-4598-4D51-8EA9-CBF65215D576}" type="pres">
      <dgm:prSet presAssocID="{698ACC55-4D82-4067-9E8E-196BD2754D63}" presName="childText" presStyleLbl="bgAcc1" presStyleIdx="2" presStyleCnt="4" custScaleX="203320" custScaleY="50335">
        <dgm:presLayoutVars>
          <dgm:bulletEnabled val="1"/>
        </dgm:presLayoutVars>
      </dgm:prSet>
      <dgm:spPr/>
      <dgm:t>
        <a:bodyPr/>
        <a:lstStyle/>
        <a:p>
          <a:endParaRPr lang="en-US"/>
        </a:p>
      </dgm:t>
    </dgm:pt>
    <dgm:pt modelId="{AF66D935-03E8-4C00-9006-0FAC71A3A9AF}" type="pres">
      <dgm:prSet presAssocID="{C3681DE4-7350-4CB4-992A-92398C7F5145}" presName="Name13" presStyleLbl="parChTrans1D2" presStyleIdx="3" presStyleCnt="4"/>
      <dgm:spPr/>
      <dgm:t>
        <a:bodyPr/>
        <a:lstStyle/>
        <a:p>
          <a:endParaRPr lang="en-US"/>
        </a:p>
      </dgm:t>
    </dgm:pt>
    <dgm:pt modelId="{D0C67C92-DCA4-41B2-84D3-F7370E87A37A}" type="pres">
      <dgm:prSet presAssocID="{40A4BC25-52C0-42DE-871D-02DEF7CAE011}" presName="childText" presStyleLbl="bgAcc1" presStyleIdx="3" presStyleCnt="4" custScaleX="210217" custScaleY="78395">
        <dgm:presLayoutVars>
          <dgm:bulletEnabled val="1"/>
        </dgm:presLayoutVars>
      </dgm:prSet>
      <dgm:spPr/>
      <dgm:t>
        <a:bodyPr/>
        <a:lstStyle/>
        <a:p>
          <a:endParaRPr lang="en-US"/>
        </a:p>
      </dgm:t>
    </dgm:pt>
  </dgm:ptLst>
  <dgm:cxnLst>
    <dgm:cxn modelId="{DD9B9C2C-F9BB-4CF7-9295-A2EF5EB3A305}" type="presOf" srcId="{91BFDECF-53BA-4857-9980-154D7FE34CE1}" destId="{1658286A-89BB-4EC4-BF08-9FF3F89E6EF7}" srcOrd="0" destOrd="0" presId="urn:microsoft.com/office/officeart/2005/8/layout/hierarchy3"/>
    <dgm:cxn modelId="{4B60CAEE-DE80-4EDE-89DD-20D75DEFFF47}" srcId="{0DAFB421-2D59-4888-8B2C-4E205683DD73}" destId="{40A4BC25-52C0-42DE-871D-02DEF7CAE011}" srcOrd="1" destOrd="0" parTransId="{C3681DE4-7350-4CB4-992A-92398C7F5145}" sibTransId="{03D8BE74-2C15-467E-9400-925F1789B67C}"/>
    <dgm:cxn modelId="{049BEB3D-F759-47E9-82E2-EE403F26C34A}" type="presOf" srcId="{46637824-B28F-450B-9CB0-57E858695DFF}" destId="{B6BA103B-8BEB-4950-8464-5D4959580448}" srcOrd="0" destOrd="0" presId="urn:microsoft.com/office/officeart/2005/8/layout/hierarchy3"/>
    <dgm:cxn modelId="{DD840561-5DB9-4CB2-8C4B-4F4F4A5CD97E}" type="presOf" srcId="{698ACC55-4D82-4067-9E8E-196BD2754D63}" destId="{4046F143-4598-4D51-8EA9-CBF65215D576}" srcOrd="0" destOrd="0" presId="urn:microsoft.com/office/officeart/2005/8/layout/hierarchy3"/>
    <dgm:cxn modelId="{45D3563E-5AD1-4E13-A99E-D70EFEB84BE5}" srcId="{91BFDECF-53BA-4857-9980-154D7FE34CE1}" destId="{0DAFB421-2D59-4888-8B2C-4E205683DD73}" srcOrd="1" destOrd="0" parTransId="{346450DD-21CA-4901-B1C7-0EF6AAB53C7C}" sibTransId="{64BC46DC-6CDD-4D0D-9077-E56EE668C970}"/>
    <dgm:cxn modelId="{2AD3B4FD-4D4D-4CDF-9BA7-1535E41B70D0}" type="presOf" srcId="{C3681DE4-7350-4CB4-992A-92398C7F5145}" destId="{AF66D935-03E8-4C00-9006-0FAC71A3A9AF}" srcOrd="0" destOrd="0" presId="urn:microsoft.com/office/officeart/2005/8/layout/hierarchy3"/>
    <dgm:cxn modelId="{D39962AA-A534-44EB-82F2-C2D77EFBE2C1}" srcId="{53838837-C4DD-41FA-8828-786EB7FD30D1}" destId="{634D102B-489A-4B95-B69E-7D6C6887F2B9}" srcOrd="1" destOrd="0" parTransId="{B5C5A620-BF62-4A69-A7E9-0DBA35F782AD}" sibTransId="{5241030D-A886-439E-A657-2DC701C64F8E}"/>
    <dgm:cxn modelId="{25DA3291-4C10-4FCA-B8C9-204773467F37}" type="presOf" srcId="{1BFD548B-5E4F-4453-ABF0-0D4F4FC97BD9}" destId="{E33AD1D2-8849-4078-AB23-11254D8FBAAB}" srcOrd="0" destOrd="0" presId="urn:microsoft.com/office/officeart/2005/8/layout/hierarchy3"/>
    <dgm:cxn modelId="{C2DAB044-E9A5-4B17-A8E5-2D96D9EAABC0}" type="presOf" srcId="{53838837-C4DD-41FA-8828-786EB7FD30D1}" destId="{AAEEE5FF-65E0-48F1-8307-BB96E91ABA55}" srcOrd="0" destOrd="0" presId="urn:microsoft.com/office/officeart/2005/8/layout/hierarchy3"/>
    <dgm:cxn modelId="{480980B1-9E4E-49A8-9D0A-08E2BD06DCFF}" srcId="{53838837-C4DD-41FA-8828-786EB7FD30D1}" destId="{956F42DD-BB90-4C1B-95DA-7939FFFE4AC2}" srcOrd="0" destOrd="0" parTransId="{1BFD548B-5E4F-4453-ABF0-0D4F4FC97BD9}" sibTransId="{7A0832D5-1B6C-4869-B2C2-4609CD53A30D}"/>
    <dgm:cxn modelId="{D77B4D26-5484-4401-BBD2-335BD0903446}" type="presOf" srcId="{634D102B-489A-4B95-B69E-7D6C6887F2B9}" destId="{0A2C138B-205B-495B-A4F2-419150C65441}" srcOrd="0" destOrd="0" presId="urn:microsoft.com/office/officeart/2005/8/layout/hierarchy3"/>
    <dgm:cxn modelId="{D3498614-6A4C-4AC6-A85C-0E2F118FB78D}" type="presOf" srcId="{53838837-C4DD-41FA-8828-786EB7FD30D1}" destId="{E7955935-173A-4B32-9057-DDE0AE4950DB}" srcOrd="1" destOrd="0" presId="urn:microsoft.com/office/officeart/2005/8/layout/hierarchy3"/>
    <dgm:cxn modelId="{2F85CA6F-B24A-4890-9C26-9A0F03088676}" srcId="{91BFDECF-53BA-4857-9980-154D7FE34CE1}" destId="{53838837-C4DD-41FA-8828-786EB7FD30D1}" srcOrd="0" destOrd="0" parTransId="{B016BB5F-67B6-49D5-BB30-603F820FB0A3}" sibTransId="{37548191-592F-4D1C-928C-43C247CBB73C}"/>
    <dgm:cxn modelId="{DFA092E0-5312-402A-AC80-E42513C7E7E8}" srcId="{0DAFB421-2D59-4888-8B2C-4E205683DD73}" destId="{698ACC55-4D82-4067-9E8E-196BD2754D63}" srcOrd="0" destOrd="0" parTransId="{46637824-B28F-450B-9CB0-57E858695DFF}" sibTransId="{3751D525-2B00-4314-933C-C264F62C8C8D}"/>
    <dgm:cxn modelId="{E9ADD8DD-FCBF-4757-A8EA-4E682C422391}" type="presOf" srcId="{956F42DD-BB90-4C1B-95DA-7939FFFE4AC2}" destId="{9F3DBBA5-6E75-4E07-8798-419B66FDB1AF}" srcOrd="0" destOrd="0" presId="urn:microsoft.com/office/officeart/2005/8/layout/hierarchy3"/>
    <dgm:cxn modelId="{297383FF-5719-4B34-8F8B-4C034404FF3F}" type="presOf" srcId="{40A4BC25-52C0-42DE-871D-02DEF7CAE011}" destId="{D0C67C92-DCA4-41B2-84D3-F7370E87A37A}" srcOrd="0" destOrd="0" presId="urn:microsoft.com/office/officeart/2005/8/layout/hierarchy3"/>
    <dgm:cxn modelId="{9ECFFD4F-8B50-4881-A498-1390C348FD63}" type="presOf" srcId="{0DAFB421-2D59-4888-8B2C-4E205683DD73}" destId="{791359A9-DDEB-4864-97B0-B66188CA15BF}" srcOrd="0" destOrd="0" presId="urn:microsoft.com/office/officeart/2005/8/layout/hierarchy3"/>
    <dgm:cxn modelId="{C4ADEA89-9F6D-4456-A759-ED0B9E95A294}" type="presOf" srcId="{B5C5A620-BF62-4A69-A7E9-0DBA35F782AD}" destId="{42B77989-06DE-4596-8B7E-3335EBD2F685}" srcOrd="0" destOrd="0" presId="urn:microsoft.com/office/officeart/2005/8/layout/hierarchy3"/>
    <dgm:cxn modelId="{43900C9B-52C1-4B1B-9A5C-1287E1507C05}" type="presOf" srcId="{0DAFB421-2D59-4888-8B2C-4E205683DD73}" destId="{C9EF96EE-6422-46A6-8836-BA5DFA8A61B2}" srcOrd="1" destOrd="0" presId="urn:microsoft.com/office/officeart/2005/8/layout/hierarchy3"/>
    <dgm:cxn modelId="{5212976B-BCCC-4CAE-850D-80057BD3F7D8}" type="presParOf" srcId="{1658286A-89BB-4EC4-BF08-9FF3F89E6EF7}" destId="{6F1793C7-48D7-46CE-AA40-BD11A05B9625}" srcOrd="0" destOrd="0" presId="urn:microsoft.com/office/officeart/2005/8/layout/hierarchy3"/>
    <dgm:cxn modelId="{F31CE676-B9D6-45A9-968E-1F1BB7778742}" type="presParOf" srcId="{6F1793C7-48D7-46CE-AA40-BD11A05B9625}" destId="{B7168B95-9C8C-4180-AFEB-DFBC5AF2375C}" srcOrd="0" destOrd="0" presId="urn:microsoft.com/office/officeart/2005/8/layout/hierarchy3"/>
    <dgm:cxn modelId="{43733689-7AC1-4AFB-BD31-C0FECEFAF725}" type="presParOf" srcId="{B7168B95-9C8C-4180-AFEB-DFBC5AF2375C}" destId="{AAEEE5FF-65E0-48F1-8307-BB96E91ABA55}" srcOrd="0" destOrd="0" presId="urn:microsoft.com/office/officeart/2005/8/layout/hierarchy3"/>
    <dgm:cxn modelId="{075F0767-56D7-4249-A796-AE3A83121E25}" type="presParOf" srcId="{B7168B95-9C8C-4180-AFEB-DFBC5AF2375C}" destId="{E7955935-173A-4B32-9057-DDE0AE4950DB}" srcOrd="1" destOrd="0" presId="urn:microsoft.com/office/officeart/2005/8/layout/hierarchy3"/>
    <dgm:cxn modelId="{16D8F6B3-10B7-4C8F-B2E5-494B95BFCABF}" type="presParOf" srcId="{6F1793C7-48D7-46CE-AA40-BD11A05B9625}" destId="{B0183ED5-8CAA-4E67-B2DE-354B5437AFF3}" srcOrd="1" destOrd="0" presId="urn:microsoft.com/office/officeart/2005/8/layout/hierarchy3"/>
    <dgm:cxn modelId="{161DFE01-00CB-4624-8DFB-1F7CD62E80B2}" type="presParOf" srcId="{B0183ED5-8CAA-4E67-B2DE-354B5437AFF3}" destId="{E33AD1D2-8849-4078-AB23-11254D8FBAAB}" srcOrd="0" destOrd="0" presId="urn:microsoft.com/office/officeart/2005/8/layout/hierarchy3"/>
    <dgm:cxn modelId="{44AF9164-C9E0-4DC7-9565-1793E49DE7C2}" type="presParOf" srcId="{B0183ED5-8CAA-4E67-B2DE-354B5437AFF3}" destId="{9F3DBBA5-6E75-4E07-8798-419B66FDB1AF}" srcOrd="1" destOrd="0" presId="urn:microsoft.com/office/officeart/2005/8/layout/hierarchy3"/>
    <dgm:cxn modelId="{C003ECA3-1423-4F07-9506-BDA89346CB31}" type="presParOf" srcId="{B0183ED5-8CAA-4E67-B2DE-354B5437AFF3}" destId="{42B77989-06DE-4596-8B7E-3335EBD2F685}" srcOrd="2" destOrd="0" presId="urn:microsoft.com/office/officeart/2005/8/layout/hierarchy3"/>
    <dgm:cxn modelId="{E45ED508-D62E-4FBF-A7D7-12DD84F50229}" type="presParOf" srcId="{B0183ED5-8CAA-4E67-B2DE-354B5437AFF3}" destId="{0A2C138B-205B-495B-A4F2-419150C65441}" srcOrd="3" destOrd="0" presId="urn:microsoft.com/office/officeart/2005/8/layout/hierarchy3"/>
    <dgm:cxn modelId="{881C918B-0D97-4118-911D-C7CAFB3050EF}" type="presParOf" srcId="{1658286A-89BB-4EC4-BF08-9FF3F89E6EF7}" destId="{18786F16-12F5-4B05-9F6C-4A756EC5C1C0}" srcOrd="1" destOrd="0" presId="urn:microsoft.com/office/officeart/2005/8/layout/hierarchy3"/>
    <dgm:cxn modelId="{8B28300F-49B2-4354-BDDE-52DF7EC1FBA2}" type="presParOf" srcId="{18786F16-12F5-4B05-9F6C-4A756EC5C1C0}" destId="{4897F521-DBE2-4B3C-8B0D-08AC8C53A317}" srcOrd="0" destOrd="0" presId="urn:microsoft.com/office/officeart/2005/8/layout/hierarchy3"/>
    <dgm:cxn modelId="{DE4BD3C1-1654-4DE6-8F47-E1BB862C1BDE}" type="presParOf" srcId="{4897F521-DBE2-4B3C-8B0D-08AC8C53A317}" destId="{791359A9-DDEB-4864-97B0-B66188CA15BF}" srcOrd="0" destOrd="0" presId="urn:microsoft.com/office/officeart/2005/8/layout/hierarchy3"/>
    <dgm:cxn modelId="{ECBA3571-552B-4188-B059-B9FE26E8F0CA}" type="presParOf" srcId="{4897F521-DBE2-4B3C-8B0D-08AC8C53A317}" destId="{C9EF96EE-6422-46A6-8836-BA5DFA8A61B2}" srcOrd="1" destOrd="0" presId="urn:microsoft.com/office/officeart/2005/8/layout/hierarchy3"/>
    <dgm:cxn modelId="{0572CDDA-EEF8-47B8-A9BF-69540CD2428A}" type="presParOf" srcId="{18786F16-12F5-4B05-9F6C-4A756EC5C1C0}" destId="{119CC5F2-D13F-4AEC-9DE7-604FAEBE4D53}" srcOrd="1" destOrd="0" presId="urn:microsoft.com/office/officeart/2005/8/layout/hierarchy3"/>
    <dgm:cxn modelId="{DB3B4357-04B4-44A3-8A47-E28016024398}" type="presParOf" srcId="{119CC5F2-D13F-4AEC-9DE7-604FAEBE4D53}" destId="{B6BA103B-8BEB-4950-8464-5D4959580448}" srcOrd="0" destOrd="0" presId="urn:microsoft.com/office/officeart/2005/8/layout/hierarchy3"/>
    <dgm:cxn modelId="{CAA86A65-D3BF-4616-8A98-2920A3B0DA8A}" type="presParOf" srcId="{119CC5F2-D13F-4AEC-9DE7-604FAEBE4D53}" destId="{4046F143-4598-4D51-8EA9-CBF65215D576}" srcOrd="1" destOrd="0" presId="urn:microsoft.com/office/officeart/2005/8/layout/hierarchy3"/>
    <dgm:cxn modelId="{93C78A68-E66F-4417-8A2B-47DF05A6416E}" type="presParOf" srcId="{119CC5F2-D13F-4AEC-9DE7-604FAEBE4D53}" destId="{AF66D935-03E8-4C00-9006-0FAC71A3A9AF}" srcOrd="2" destOrd="0" presId="urn:microsoft.com/office/officeart/2005/8/layout/hierarchy3"/>
    <dgm:cxn modelId="{70926B50-9239-429C-9829-B511CE5321A8}" type="presParOf" srcId="{119CC5F2-D13F-4AEC-9DE7-604FAEBE4D53}" destId="{D0C67C92-DCA4-41B2-84D3-F7370E87A37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E56A82-D7B1-4F29-A47F-C49755474F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C7AD991-4969-4C3B-9483-E43FCD0C3069}">
      <dgm:prSet/>
      <dgm:spPr>
        <a:solidFill>
          <a:schemeClr val="accent4">
            <a:lumMod val="60000"/>
            <a:lumOff val="40000"/>
          </a:schemeClr>
        </a:solidFill>
      </dgm:spPr>
      <dgm:t>
        <a:bodyPr/>
        <a:lstStyle/>
        <a:p>
          <a:pPr rtl="0"/>
          <a:r>
            <a:rPr lang="en-US" dirty="0" smtClean="0">
              <a:solidFill>
                <a:schemeClr val="bg1"/>
              </a:solidFill>
            </a:rPr>
            <a:t>If the AV document is coded as an “Adjustment” instead of having a reversal date then…</a:t>
          </a:r>
          <a:endParaRPr lang="en-US" dirty="0">
            <a:solidFill>
              <a:schemeClr val="bg1"/>
            </a:solidFill>
          </a:endParaRPr>
        </a:p>
      </dgm:t>
    </dgm:pt>
    <dgm:pt modelId="{147A402E-AABD-408B-997A-E93073964188}" type="parTrans" cxnId="{3D52ECD2-005C-4955-906E-D3130CE561E6}">
      <dgm:prSet/>
      <dgm:spPr/>
      <dgm:t>
        <a:bodyPr/>
        <a:lstStyle/>
        <a:p>
          <a:endParaRPr lang="en-US"/>
        </a:p>
      </dgm:t>
    </dgm:pt>
    <dgm:pt modelId="{AA020DB4-62BC-4890-BCC4-16C88BECBBC9}" type="sibTrans" cxnId="{3D52ECD2-005C-4955-906E-D3130CE561E6}">
      <dgm:prSet/>
      <dgm:spPr/>
      <dgm:t>
        <a:bodyPr/>
        <a:lstStyle/>
        <a:p>
          <a:endParaRPr lang="en-US"/>
        </a:p>
      </dgm:t>
    </dgm:pt>
    <dgm:pt modelId="{80AD3174-A0A1-458F-8803-F750B6327D00}">
      <dgm:prSet/>
      <dgm:spPr>
        <a:solidFill>
          <a:schemeClr val="accent4">
            <a:lumMod val="60000"/>
            <a:lumOff val="40000"/>
          </a:schemeClr>
        </a:solidFill>
      </dgm:spPr>
      <dgm:t>
        <a:bodyPr/>
        <a:lstStyle/>
        <a:p>
          <a:pPr rtl="0"/>
          <a:r>
            <a:rPr lang="en-US" dirty="0" smtClean="0">
              <a:solidFill>
                <a:schemeClr val="bg1"/>
              </a:solidFill>
            </a:rPr>
            <a:t>When the payment is received, cash receipt (CR) document should be deposited in 14XX object code as a negative receivable</a:t>
          </a:r>
          <a:endParaRPr lang="en-US" dirty="0">
            <a:solidFill>
              <a:schemeClr val="bg1"/>
            </a:solidFill>
          </a:endParaRPr>
        </a:p>
      </dgm:t>
    </dgm:pt>
    <dgm:pt modelId="{39473302-A012-47B3-ACF5-44B95B619721}" type="parTrans" cxnId="{FA07D117-0CF1-45FD-8557-EDD4BDE7471A}">
      <dgm:prSet/>
      <dgm:spPr/>
      <dgm:t>
        <a:bodyPr/>
        <a:lstStyle/>
        <a:p>
          <a:endParaRPr lang="en-US"/>
        </a:p>
      </dgm:t>
    </dgm:pt>
    <dgm:pt modelId="{3F7718CB-4976-4644-8A07-5695B81F311B}" type="sibTrans" cxnId="{FA07D117-0CF1-45FD-8557-EDD4BDE7471A}">
      <dgm:prSet/>
      <dgm:spPr/>
      <dgm:t>
        <a:bodyPr/>
        <a:lstStyle/>
        <a:p>
          <a:endParaRPr lang="en-US"/>
        </a:p>
      </dgm:t>
    </dgm:pt>
    <dgm:pt modelId="{7C6282DB-6230-4F91-8069-3DB6A3147374}">
      <dgm:prSet/>
      <dgm:spPr>
        <a:solidFill>
          <a:schemeClr val="tx1">
            <a:lumMod val="85000"/>
          </a:schemeClr>
        </a:solidFill>
      </dgm:spPr>
      <dgm:t>
        <a:bodyPr/>
        <a:lstStyle/>
        <a:p>
          <a:pPr rtl="0"/>
          <a:r>
            <a:rPr lang="en-US" dirty="0" smtClean="0">
              <a:solidFill>
                <a:schemeClr val="bg1"/>
              </a:solidFill>
            </a:rPr>
            <a:t>What if the CR is deposited into 4XXX object code instead of 14XX object code?</a:t>
          </a:r>
          <a:endParaRPr lang="en-US" dirty="0">
            <a:solidFill>
              <a:schemeClr val="bg1"/>
            </a:solidFill>
          </a:endParaRPr>
        </a:p>
      </dgm:t>
    </dgm:pt>
    <dgm:pt modelId="{64B946AE-A105-4E55-A1B9-756C73833B69}" type="parTrans" cxnId="{0A8EC26B-2465-4D02-942B-E8B0332CD090}">
      <dgm:prSet/>
      <dgm:spPr/>
      <dgm:t>
        <a:bodyPr/>
        <a:lstStyle/>
        <a:p>
          <a:endParaRPr lang="en-US"/>
        </a:p>
      </dgm:t>
    </dgm:pt>
    <dgm:pt modelId="{3F5DC648-4211-411F-85CF-96D6D11C7F76}" type="sibTrans" cxnId="{0A8EC26B-2465-4D02-942B-E8B0332CD090}">
      <dgm:prSet/>
      <dgm:spPr/>
      <dgm:t>
        <a:bodyPr/>
        <a:lstStyle/>
        <a:p>
          <a:endParaRPr lang="en-US"/>
        </a:p>
      </dgm:t>
    </dgm:pt>
    <dgm:pt modelId="{C831FBB6-3233-4756-AFD7-066FDF403284}">
      <dgm:prSet/>
      <dgm:spPr>
        <a:solidFill>
          <a:srgbClr val="0070C0"/>
        </a:solidFill>
      </dgm:spPr>
      <dgm:t>
        <a:bodyPr/>
        <a:lstStyle/>
        <a:p>
          <a:pPr rtl="0"/>
          <a:r>
            <a:rPr lang="en-US" dirty="0" smtClean="0"/>
            <a:t>Therefore it’s important, that you review these object codes when reconciling the account.</a:t>
          </a:r>
          <a:endParaRPr lang="en-US" dirty="0">
            <a:solidFill>
              <a:schemeClr val="bg1"/>
            </a:solidFill>
          </a:endParaRPr>
        </a:p>
      </dgm:t>
    </dgm:pt>
    <dgm:pt modelId="{3A7A3752-EC67-4B51-97A8-D75676489622}" type="parTrans" cxnId="{94BD57D3-F057-4697-9DB2-0F112B4D1590}">
      <dgm:prSet/>
      <dgm:spPr/>
      <dgm:t>
        <a:bodyPr/>
        <a:lstStyle/>
        <a:p>
          <a:endParaRPr lang="en-US"/>
        </a:p>
      </dgm:t>
    </dgm:pt>
    <dgm:pt modelId="{8D02641E-F565-4062-A7DA-C9CC49686026}" type="sibTrans" cxnId="{94BD57D3-F057-4697-9DB2-0F112B4D1590}">
      <dgm:prSet/>
      <dgm:spPr/>
      <dgm:t>
        <a:bodyPr/>
        <a:lstStyle/>
        <a:p>
          <a:endParaRPr lang="en-US"/>
        </a:p>
      </dgm:t>
    </dgm:pt>
    <dgm:pt modelId="{E32188EA-4318-4C5C-B5D5-35214975DA0D}">
      <dgm:prSet/>
      <dgm:spPr>
        <a:solidFill>
          <a:schemeClr val="tx1">
            <a:lumMod val="85000"/>
          </a:schemeClr>
        </a:solidFill>
      </dgm:spPr>
      <dgm:t>
        <a:bodyPr/>
        <a:lstStyle/>
        <a:p>
          <a:pPr rtl="0"/>
          <a:r>
            <a:rPr lang="en-US" dirty="0" smtClean="0">
              <a:solidFill>
                <a:schemeClr val="bg1"/>
              </a:solidFill>
            </a:rPr>
            <a:t>Then GEC needs to take place to clear the 14XX object code. Support should show the CR /AV document showing where the payment was posted.</a:t>
          </a:r>
          <a:endParaRPr lang="en-US" dirty="0">
            <a:solidFill>
              <a:schemeClr val="bg1"/>
            </a:solidFill>
          </a:endParaRPr>
        </a:p>
      </dgm:t>
    </dgm:pt>
    <dgm:pt modelId="{45D327D0-E2A2-4D00-8617-16ED9889A43E}" type="parTrans" cxnId="{4C37D9D1-DB8D-4479-9BD7-700D3072C4F0}">
      <dgm:prSet/>
      <dgm:spPr/>
      <dgm:t>
        <a:bodyPr/>
        <a:lstStyle/>
        <a:p>
          <a:endParaRPr lang="en-US"/>
        </a:p>
      </dgm:t>
    </dgm:pt>
    <dgm:pt modelId="{F2C2628C-C6DC-4093-8C16-2ECD22B51DFE}" type="sibTrans" cxnId="{4C37D9D1-DB8D-4479-9BD7-700D3072C4F0}">
      <dgm:prSet/>
      <dgm:spPr/>
      <dgm:t>
        <a:bodyPr/>
        <a:lstStyle/>
        <a:p>
          <a:endParaRPr lang="en-US"/>
        </a:p>
      </dgm:t>
    </dgm:pt>
    <dgm:pt modelId="{5C5AF0E1-6EC7-4EE9-B503-10EE62509C83}">
      <dgm:prSet/>
      <dgm:spPr>
        <a:solidFill>
          <a:srgbClr val="0070C0"/>
        </a:solidFill>
      </dgm:spPr>
      <dgm:t>
        <a:bodyPr/>
        <a:lstStyle/>
        <a:p>
          <a:pPr rtl="0"/>
          <a:r>
            <a:rPr lang="en-US" dirty="0" smtClean="0"/>
            <a:t>Balances in balance sheet object code like 14XX &amp; 2XXX, will continue to carryforward each year.</a:t>
          </a:r>
          <a:endParaRPr lang="en-US" dirty="0">
            <a:solidFill>
              <a:schemeClr val="bg1"/>
            </a:solidFill>
          </a:endParaRPr>
        </a:p>
      </dgm:t>
    </dgm:pt>
    <dgm:pt modelId="{477B048D-424E-42ED-9B4D-576AF816DAD6}" type="parTrans" cxnId="{E697EA8B-9CF8-430F-9485-2E67890E1EC7}">
      <dgm:prSet/>
      <dgm:spPr/>
      <dgm:t>
        <a:bodyPr/>
        <a:lstStyle/>
        <a:p>
          <a:endParaRPr lang="en-US"/>
        </a:p>
      </dgm:t>
    </dgm:pt>
    <dgm:pt modelId="{01D85730-E8AB-48A9-AD62-7D0B53CF8A02}" type="sibTrans" cxnId="{E697EA8B-9CF8-430F-9485-2E67890E1EC7}">
      <dgm:prSet/>
      <dgm:spPr/>
      <dgm:t>
        <a:bodyPr/>
        <a:lstStyle/>
        <a:p>
          <a:endParaRPr lang="en-US"/>
        </a:p>
      </dgm:t>
    </dgm:pt>
    <dgm:pt modelId="{AC569D8D-066A-4062-9EF7-A80100C01634}" type="pres">
      <dgm:prSet presAssocID="{4AE56A82-D7B1-4F29-A47F-C49755474F39}" presName="diagram" presStyleCnt="0">
        <dgm:presLayoutVars>
          <dgm:dir/>
          <dgm:resizeHandles val="exact"/>
        </dgm:presLayoutVars>
      </dgm:prSet>
      <dgm:spPr/>
      <dgm:t>
        <a:bodyPr/>
        <a:lstStyle/>
        <a:p>
          <a:endParaRPr lang="en-US"/>
        </a:p>
      </dgm:t>
    </dgm:pt>
    <dgm:pt modelId="{D47F0758-1031-4362-B7E9-70FC99CB376A}" type="pres">
      <dgm:prSet presAssocID="{3C7AD991-4969-4C3B-9483-E43FCD0C3069}" presName="node" presStyleLbl="node1" presStyleIdx="0" presStyleCnt="6" custScaleX="42386" custScaleY="21442" custLinFactNeighborX="-3757" custLinFactNeighborY="-154">
        <dgm:presLayoutVars>
          <dgm:bulletEnabled val="1"/>
        </dgm:presLayoutVars>
      </dgm:prSet>
      <dgm:spPr/>
      <dgm:t>
        <a:bodyPr/>
        <a:lstStyle/>
        <a:p>
          <a:endParaRPr lang="en-US"/>
        </a:p>
      </dgm:t>
    </dgm:pt>
    <dgm:pt modelId="{86D8588A-160C-487F-BFA2-F8C12748CA6B}" type="pres">
      <dgm:prSet presAssocID="{AA020DB4-62BC-4890-BCC4-16C88BECBBC9}" presName="sibTrans" presStyleCnt="0"/>
      <dgm:spPr/>
    </dgm:pt>
    <dgm:pt modelId="{D0D7BEB2-E23B-4DEB-876E-3CBAE343CB03}" type="pres">
      <dgm:prSet presAssocID="{80AD3174-A0A1-458F-8803-F750B6327D00}" presName="node" presStyleLbl="node1" presStyleIdx="1" presStyleCnt="6" custScaleX="42386" custScaleY="21442" custLinFactNeighborX="-53425" custLinFactNeighborY="17093">
        <dgm:presLayoutVars>
          <dgm:bulletEnabled val="1"/>
        </dgm:presLayoutVars>
      </dgm:prSet>
      <dgm:spPr/>
      <dgm:t>
        <a:bodyPr/>
        <a:lstStyle/>
        <a:p>
          <a:endParaRPr lang="en-US"/>
        </a:p>
      </dgm:t>
    </dgm:pt>
    <dgm:pt modelId="{62BE8064-71EE-4324-AE40-1E43552C11EA}" type="pres">
      <dgm:prSet presAssocID="{3F7718CB-4976-4644-8A07-5695B81F311B}" presName="sibTrans" presStyleCnt="0"/>
      <dgm:spPr/>
    </dgm:pt>
    <dgm:pt modelId="{E785D42E-E7C9-4A16-A6B9-7BD2E48E1B9B}" type="pres">
      <dgm:prSet presAssocID="{7C6282DB-6230-4F91-8069-3DB6A3147374}" presName="node" presStyleLbl="node1" presStyleIdx="2" presStyleCnt="6" custScaleX="42386" custScaleY="21442" custLinFactNeighborX="53566" custLinFactNeighborY="-37645">
        <dgm:presLayoutVars>
          <dgm:bulletEnabled val="1"/>
        </dgm:presLayoutVars>
      </dgm:prSet>
      <dgm:spPr/>
      <dgm:t>
        <a:bodyPr/>
        <a:lstStyle/>
        <a:p>
          <a:endParaRPr lang="en-US"/>
        </a:p>
      </dgm:t>
    </dgm:pt>
    <dgm:pt modelId="{AB52291A-FAF0-44E0-BC5E-448241B1FCC3}" type="pres">
      <dgm:prSet presAssocID="{3F5DC648-4211-411F-85CF-96D6D11C7F76}" presName="sibTrans" presStyleCnt="0"/>
      <dgm:spPr/>
    </dgm:pt>
    <dgm:pt modelId="{2B56495C-F6E0-48EF-AB87-B10138041214}" type="pres">
      <dgm:prSet presAssocID="{E32188EA-4318-4C5C-B5D5-35214975DA0D}" presName="node" presStyleLbl="node1" presStyleIdx="3" presStyleCnt="6" custScaleX="42386" custScaleY="21442" custLinFactNeighborX="4010" custLinFactNeighborY="-19622">
        <dgm:presLayoutVars>
          <dgm:bulletEnabled val="1"/>
        </dgm:presLayoutVars>
      </dgm:prSet>
      <dgm:spPr/>
      <dgm:t>
        <a:bodyPr/>
        <a:lstStyle/>
        <a:p>
          <a:endParaRPr lang="en-US"/>
        </a:p>
      </dgm:t>
    </dgm:pt>
    <dgm:pt modelId="{E38F5C44-F9D8-4FC6-93A7-740DF72F02B2}" type="pres">
      <dgm:prSet presAssocID="{F2C2628C-C6DC-4093-8C16-2ECD22B51DFE}" presName="sibTrans" presStyleCnt="0"/>
      <dgm:spPr/>
    </dgm:pt>
    <dgm:pt modelId="{34CDBF98-8C24-4223-9D9D-ADC417799B62}" type="pres">
      <dgm:prSet presAssocID="{5C5AF0E1-6EC7-4EE9-B503-10EE62509C83}" presName="node" presStyleLbl="node1" presStyleIdx="4" presStyleCnt="6" custScaleX="42386" custScaleY="21442" custLinFactNeighborX="24211" custLinFactNeighborY="-28842">
        <dgm:presLayoutVars>
          <dgm:bulletEnabled val="1"/>
        </dgm:presLayoutVars>
      </dgm:prSet>
      <dgm:spPr/>
      <dgm:t>
        <a:bodyPr/>
        <a:lstStyle/>
        <a:p>
          <a:endParaRPr lang="en-US"/>
        </a:p>
      </dgm:t>
    </dgm:pt>
    <dgm:pt modelId="{85CF91B1-42B6-4079-9513-F4E864E4DE4E}" type="pres">
      <dgm:prSet presAssocID="{01D85730-E8AB-48A9-AD62-7D0B53CF8A02}" presName="sibTrans" presStyleCnt="0"/>
      <dgm:spPr/>
    </dgm:pt>
    <dgm:pt modelId="{5671365A-1602-4E3D-B379-6016406C4B3E}" type="pres">
      <dgm:prSet presAssocID="{C831FBB6-3233-4756-AFD7-066FDF403284}" presName="node" presStyleLbl="node1" presStyleIdx="5" presStyleCnt="6" custScaleX="42386" custScaleY="21442" custLinFactNeighborX="-22857" custLinFactNeighborY="-10252">
        <dgm:presLayoutVars>
          <dgm:bulletEnabled val="1"/>
        </dgm:presLayoutVars>
      </dgm:prSet>
      <dgm:spPr/>
      <dgm:t>
        <a:bodyPr/>
        <a:lstStyle/>
        <a:p>
          <a:endParaRPr lang="en-US"/>
        </a:p>
      </dgm:t>
    </dgm:pt>
  </dgm:ptLst>
  <dgm:cxnLst>
    <dgm:cxn modelId="{3D52ECD2-005C-4955-906E-D3130CE561E6}" srcId="{4AE56A82-D7B1-4F29-A47F-C49755474F39}" destId="{3C7AD991-4969-4C3B-9483-E43FCD0C3069}" srcOrd="0" destOrd="0" parTransId="{147A402E-AABD-408B-997A-E93073964188}" sibTransId="{AA020DB4-62BC-4890-BCC4-16C88BECBBC9}"/>
    <dgm:cxn modelId="{8DA142F1-07F9-497E-8605-295F38D72BE8}" type="presOf" srcId="{4AE56A82-D7B1-4F29-A47F-C49755474F39}" destId="{AC569D8D-066A-4062-9EF7-A80100C01634}" srcOrd="0" destOrd="0" presId="urn:microsoft.com/office/officeart/2005/8/layout/default"/>
    <dgm:cxn modelId="{76F33589-C991-49DA-9C18-F248DE650BCE}" type="presOf" srcId="{5C5AF0E1-6EC7-4EE9-B503-10EE62509C83}" destId="{34CDBF98-8C24-4223-9D9D-ADC417799B62}" srcOrd="0" destOrd="0" presId="urn:microsoft.com/office/officeart/2005/8/layout/default"/>
    <dgm:cxn modelId="{D9444D04-F72D-4F5F-9DBE-B8AAF78E18B3}" type="presOf" srcId="{80AD3174-A0A1-458F-8803-F750B6327D00}" destId="{D0D7BEB2-E23B-4DEB-876E-3CBAE343CB03}" srcOrd="0" destOrd="0" presId="urn:microsoft.com/office/officeart/2005/8/layout/default"/>
    <dgm:cxn modelId="{29C9D6EB-71E9-4AE6-97A9-270B5AF58088}" type="presOf" srcId="{3C7AD991-4969-4C3B-9483-E43FCD0C3069}" destId="{D47F0758-1031-4362-B7E9-70FC99CB376A}" srcOrd="0" destOrd="0" presId="urn:microsoft.com/office/officeart/2005/8/layout/default"/>
    <dgm:cxn modelId="{E697EA8B-9CF8-430F-9485-2E67890E1EC7}" srcId="{4AE56A82-D7B1-4F29-A47F-C49755474F39}" destId="{5C5AF0E1-6EC7-4EE9-B503-10EE62509C83}" srcOrd="4" destOrd="0" parTransId="{477B048D-424E-42ED-9B4D-576AF816DAD6}" sibTransId="{01D85730-E8AB-48A9-AD62-7D0B53CF8A02}"/>
    <dgm:cxn modelId="{BD177488-B434-4998-A71A-C93A8CB6B57F}" type="presOf" srcId="{C831FBB6-3233-4756-AFD7-066FDF403284}" destId="{5671365A-1602-4E3D-B379-6016406C4B3E}" srcOrd="0" destOrd="0" presId="urn:microsoft.com/office/officeart/2005/8/layout/default"/>
    <dgm:cxn modelId="{4C37D9D1-DB8D-4479-9BD7-700D3072C4F0}" srcId="{4AE56A82-D7B1-4F29-A47F-C49755474F39}" destId="{E32188EA-4318-4C5C-B5D5-35214975DA0D}" srcOrd="3" destOrd="0" parTransId="{45D327D0-E2A2-4D00-8617-16ED9889A43E}" sibTransId="{F2C2628C-C6DC-4093-8C16-2ECD22B51DFE}"/>
    <dgm:cxn modelId="{39282189-061B-46CD-97FE-76D8B4B2DF46}" type="presOf" srcId="{7C6282DB-6230-4F91-8069-3DB6A3147374}" destId="{E785D42E-E7C9-4A16-A6B9-7BD2E48E1B9B}" srcOrd="0" destOrd="0" presId="urn:microsoft.com/office/officeart/2005/8/layout/default"/>
    <dgm:cxn modelId="{0A8EC26B-2465-4D02-942B-E8B0332CD090}" srcId="{4AE56A82-D7B1-4F29-A47F-C49755474F39}" destId="{7C6282DB-6230-4F91-8069-3DB6A3147374}" srcOrd="2" destOrd="0" parTransId="{64B946AE-A105-4E55-A1B9-756C73833B69}" sibTransId="{3F5DC648-4211-411F-85CF-96D6D11C7F76}"/>
    <dgm:cxn modelId="{928AE652-4427-4B0F-9309-CECA57DC6C44}" type="presOf" srcId="{E32188EA-4318-4C5C-B5D5-35214975DA0D}" destId="{2B56495C-F6E0-48EF-AB87-B10138041214}" srcOrd="0" destOrd="0" presId="urn:microsoft.com/office/officeart/2005/8/layout/default"/>
    <dgm:cxn modelId="{94BD57D3-F057-4697-9DB2-0F112B4D1590}" srcId="{4AE56A82-D7B1-4F29-A47F-C49755474F39}" destId="{C831FBB6-3233-4756-AFD7-066FDF403284}" srcOrd="5" destOrd="0" parTransId="{3A7A3752-EC67-4B51-97A8-D75676489622}" sibTransId="{8D02641E-F565-4062-A7DA-C9CC49686026}"/>
    <dgm:cxn modelId="{FA07D117-0CF1-45FD-8557-EDD4BDE7471A}" srcId="{4AE56A82-D7B1-4F29-A47F-C49755474F39}" destId="{80AD3174-A0A1-458F-8803-F750B6327D00}" srcOrd="1" destOrd="0" parTransId="{39473302-A012-47B3-ACF5-44B95B619721}" sibTransId="{3F7718CB-4976-4644-8A07-5695B81F311B}"/>
    <dgm:cxn modelId="{CC192835-54FC-42B1-89D3-082FF2C804EF}" type="presParOf" srcId="{AC569D8D-066A-4062-9EF7-A80100C01634}" destId="{D47F0758-1031-4362-B7E9-70FC99CB376A}" srcOrd="0" destOrd="0" presId="urn:microsoft.com/office/officeart/2005/8/layout/default"/>
    <dgm:cxn modelId="{62F8AA7C-0818-46AE-830B-EF7EE6AB80F4}" type="presParOf" srcId="{AC569D8D-066A-4062-9EF7-A80100C01634}" destId="{86D8588A-160C-487F-BFA2-F8C12748CA6B}" srcOrd="1" destOrd="0" presId="urn:microsoft.com/office/officeart/2005/8/layout/default"/>
    <dgm:cxn modelId="{673B36D5-8661-4C1F-929A-BA54F1D69F3B}" type="presParOf" srcId="{AC569D8D-066A-4062-9EF7-A80100C01634}" destId="{D0D7BEB2-E23B-4DEB-876E-3CBAE343CB03}" srcOrd="2" destOrd="0" presId="urn:microsoft.com/office/officeart/2005/8/layout/default"/>
    <dgm:cxn modelId="{34998B38-26F4-4836-B0E2-446BBCC4BF30}" type="presParOf" srcId="{AC569D8D-066A-4062-9EF7-A80100C01634}" destId="{62BE8064-71EE-4324-AE40-1E43552C11EA}" srcOrd="3" destOrd="0" presId="urn:microsoft.com/office/officeart/2005/8/layout/default"/>
    <dgm:cxn modelId="{6FBF260B-9436-487E-B653-BDDD2582FCD1}" type="presParOf" srcId="{AC569D8D-066A-4062-9EF7-A80100C01634}" destId="{E785D42E-E7C9-4A16-A6B9-7BD2E48E1B9B}" srcOrd="4" destOrd="0" presId="urn:microsoft.com/office/officeart/2005/8/layout/default"/>
    <dgm:cxn modelId="{F8BEEC67-0233-4C30-85AC-92CDFC7D2E8B}" type="presParOf" srcId="{AC569D8D-066A-4062-9EF7-A80100C01634}" destId="{AB52291A-FAF0-44E0-BC5E-448241B1FCC3}" srcOrd="5" destOrd="0" presId="urn:microsoft.com/office/officeart/2005/8/layout/default"/>
    <dgm:cxn modelId="{6AAD6F33-8088-477C-9905-AEB4550926A8}" type="presParOf" srcId="{AC569D8D-066A-4062-9EF7-A80100C01634}" destId="{2B56495C-F6E0-48EF-AB87-B10138041214}" srcOrd="6" destOrd="0" presId="urn:microsoft.com/office/officeart/2005/8/layout/default"/>
    <dgm:cxn modelId="{72C8AC7C-B857-4040-A296-2575D8408E5F}" type="presParOf" srcId="{AC569D8D-066A-4062-9EF7-A80100C01634}" destId="{E38F5C44-F9D8-4FC6-93A7-740DF72F02B2}" srcOrd="7" destOrd="0" presId="urn:microsoft.com/office/officeart/2005/8/layout/default"/>
    <dgm:cxn modelId="{7CD418DE-C667-4DEB-8819-55F6CDFFB23F}" type="presParOf" srcId="{AC569D8D-066A-4062-9EF7-A80100C01634}" destId="{34CDBF98-8C24-4223-9D9D-ADC417799B62}" srcOrd="8" destOrd="0" presId="urn:microsoft.com/office/officeart/2005/8/layout/default"/>
    <dgm:cxn modelId="{3182BAEC-CEF8-4C26-950E-3E57CD44129C}" type="presParOf" srcId="{AC569D8D-066A-4062-9EF7-A80100C01634}" destId="{85CF91B1-42B6-4079-9513-F4E864E4DE4E}" srcOrd="9" destOrd="0" presId="urn:microsoft.com/office/officeart/2005/8/layout/default"/>
    <dgm:cxn modelId="{9E572DE7-7BEC-412A-97D6-C6D4ED01A384}" type="presParOf" srcId="{AC569D8D-066A-4062-9EF7-A80100C01634}" destId="{5671365A-1602-4E3D-B379-6016406C4B3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B2E2D9-F9CB-45C0-844A-88DFEB449E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6BE08C-3ADE-4356-8789-F036A150296B}">
      <dgm:prSet/>
      <dgm:spPr>
        <a:solidFill>
          <a:schemeClr val="tx2">
            <a:lumMod val="90000"/>
          </a:schemeClr>
        </a:solidFill>
      </dgm:spPr>
      <dgm:t>
        <a:bodyPr/>
        <a:lstStyle/>
        <a:p>
          <a:pPr rtl="0"/>
          <a:r>
            <a:rPr lang="en-US" dirty="0" smtClean="0">
              <a:solidFill>
                <a:schemeClr val="bg1"/>
              </a:solidFill>
            </a:rPr>
            <a:t>Accrued liabilities are </a:t>
          </a:r>
          <a:r>
            <a:rPr lang="en-US" b="1" dirty="0" smtClean="0">
              <a:solidFill>
                <a:schemeClr val="bg1"/>
              </a:solidFill>
            </a:rPr>
            <a:t>liabilities that reflect expenses that have not yet been paid </a:t>
          </a:r>
          <a:r>
            <a:rPr lang="en-US" dirty="0" smtClean="0">
              <a:solidFill>
                <a:schemeClr val="bg1"/>
              </a:solidFill>
            </a:rPr>
            <a:t>during an accounting period; in other words, a company's obligation to pay for goods and services that have been provided for which invoices have not yet been paid.</a:t>
          </a:r>
          <a:endParaRPr lang="en-US" dirty="0">
            <a:solidFill>
              <a:schemeClr val="bg1"/>
            </a:solidFill>
          </a:endParaRPr>
        </a:p>
      </dgm:t>
    </dgm:pt>
    <dgm:pt modelId="{5C40D4A2-6D95-4643-8E2A-52136FCBE044}" type="parTrans" cxnId="{4C404252-7F34-46F1-BA21-B1B522BF9C7E}">
      <dgm:prSet/>
      <dgm:spPr/>
      <dgm:t>
        <a:bodyPr/>
        <a:lstStyle/>
        <a:p>
          <a:endParaRPr lang="en-US"/>
        </a:p>
      </dgm:t>
    </dgm:pt>
    <dgm:pt modelId="{5A47561A-A6F4-4408-AFEE-6A40B976852C}" type="sibTrans" cxnId="{4C404252-7F34-46F1-BA21-B1B522BF9C7E}">
      <dgm:prSet/>
      <dgm:spPr/>
      <dgm:t>
        <a:bodyPr/>
        <a:lstStyle/>
        <a:p>
          <a:endParaRPr lang="en-US"/>
        </a:p>
      </dgm:t>
    </dgm:pt>
    <dgm:pt modelId="{6BD0CF07-302B-45E1-82A1-39DB45A26A23}">
      <dgm:prSet/>
      <dgm:spPr>
        <a:solidFill>
          <a:schemeClr val="tx2">
            <a:lumMod val="90000"/>
          </a:schemeClr>
        </a:solidFill>
      </dgm:spPr>
      <dgm:t>
        <a:bodyPr/>
        <a:lstStyle/>
        <a:p>
          <a:pPr rtl="0"/>
          <a:r>
            <a:rPr lang="en-US" dirty="0" smtClean="0">
              <a:solidFill>
                <a:schemeClr val="bg1"/>
              </a:solidFill>
            </a:rPr>
            <a:t> Department has to book these liabilities under object code: 2XXX in the correct period. </a:t>
          </a:r>
        </a:p>
      </dgm:t>
    </dgm:pt>
    <dgm:pt modelId="{612B920C-0352-4191-A42B-4A7FC070D6CC}" type="parTrans" cxnId="{9BDD5091-D172-48A1-9A7C-3A6FB12252AA}">
      <dgm:prSet/>
      <dgm:spPr/>
      <dgm:t>
        <a:bodyPr/>
        <a:lstStyle/>
        <a:p>
          <a:endParaRPr lang="en-US"/>
        </a:p>
      </dgm:t>
    </dgm:pt>
    <dgm:pt modelId="{E3328984-D278-43AF-A121-9D48953FBD72}" type="sibTrans" cxnId="{9BDD5091-D172-48A1-9A7C-3A6FB12252AA}">
      <dgm:prSet/>
      <dgm:spPr/>
      <dgm:t>
        <a:bodyPr/>
        <a:lstStyle/>
        <a:p>
          <a:endParaRPr lang="en-US"/>
        </a:p>
      </dgm:t>
    </dgm:pt>
    <dgm:pt modelId="{DF865605-1906-4E80-9848-D818483A450E}" type="pres">
      <dgm:prSet presAssocID="{3DB2E2D9-F9CB-45C0-844A-88DFEB449E45}" presName="linear" presStyleCnt="0">
        <dgm:presLayoutVars>
          <dgm:animLvl val="lvl"/>
          <dgm:resizeHandles val="exact"/>
        </dgm:presLayoutVars>
      </dgm:prSet>
      <dgm:spPr/>
      <dgm:t>
        <a:bodyPr/>
        <a:lstStyle/>
        <a:p>
          <a:endParaRPr lang="en-US"/>
        </a:p>
      </dgm:t>
    </dgm:pt>
    <dgm:pt modelId="{4DAA7AB1-ABA0-44DB-88F8-DE02F0E56A8E}" type="pres">
      <dgm:prSet presAssocID="{596BE08C-3ADE-4356-8789-F036A150296B}" presName="parentText" presStyleLbl="node1" presStyleIdx="0" presStyleCnt="2">
        <dgm:presLayoutVars>
          <dgm:chMax val="0"/>
          <dgm:bulletEnabled val="1"/>
        </dgm:presLayoutVars>
      </dgm:prSet>
      <dgm:spPr/>
      <dgm:t>
        <a:bodyPr/>
        <a:lstStyle/>
        <a:p>
          <a:endParaRPr lang="en-US"/>
        </a:p>
      </dgm:t>
    </dgm:pt>
    <dgm:pt modelId="{5AAB23AB-4A31-4E56-9A48-9229541CB0D7}" type="pres">
      <dgm:prSet presAssocID="{5A47561A-A6F4-4408-AFEE-6A40B976852C}" presName="spacer" presStyleCnt="0"/>
      <dgm:spPr/>
    </dgm:pt>
    <dgm:pt modelId="{C603AA49-FDEB-423D-85A6-4B4BB01262D4}" type="pres">
      <dgm:prSet presAssocID="{6BD0CF07-302B-45E1-82A1-39DB45A26A23}" presName="parentText" presStyleLbl="node1" presStyleIdx="1" presStyleCnt="2">
        <dgm:presLayoutVars>
          <dgm:chMax val="0"/>
          <dgm:bulletEnabled val="1"/>
        </dgm:presLayoutVars>
      </dgm:prSet>
      <dgm:spPr/>
      <dgm:t>
        <a:bodyPr/>
        <a:lstStyle/>
        <a:p>
          <a:endParaRPr lang="en-US"/>
        </a:p>
      </dgm:t>
    </dgm:pt>
  </dgm:ptLst>
  <dgm:cxnLst>
    <dgm:cxn modelId="{11C3A98F-56A1-41C3-9858-F6B9A156E302}" type="presOf" srcId="{3DB2E2D9-F9CB-45C0-844A-88DFEB449E45}" destId="{DF865605-1906-4E80-9848-D818483A450E}" srcOrd="0" destOrd="0" presId="urn:microsoft.com/office/officeart/2005/8/layout/vList2"/>
    <dgm:cxn modelId="{DA012608-2A57-43F8-8B1E-974AE4A373ED}" type="presOf" srcId="{596BE08C-3ADE-4356-8789-F036A150296B}" destId="{4DAA7AB1-ABA0-44DB-88F8-DE02F0E56A8E}" srcOrd="0" destOrd="0" presId="urn:microsoft.com/office/officeart/2005/8/layout/vList2"/>
    <dgm:cxn modelId="{4C404252-7F34-46F1-BA21-B1B522BF9C7E}" srcId="{3DB2E2D9-F9CB-45C0-844A-88DFEB449E45}" destId="{596BE08C-3ADE-4356-8789-F036A150296B}" srcOrd="0" destOrd="0" parTransId="{5C40D4A2-6D95-4643-8E2A-52136FCBE044}" sibTransId="{5A47561A-A6F4-4408-AFEE-6A40B976852C}"/>
    <dgm:cxn modelId="{9BDD5091-D172-48A1-9A7C-3A6FB12252AA}" srcId="{3DB2E2D9-F9CB-45C0-844A-88DFEB449E45}" destId="{6BD0CF07-302B-45E1-82A1-39DB45A26A23}" srcOrd="1" destOrd="0" parTransId="{612B920C-0352-4191-A42B-4A7FC070D6CC}" sibTransId="{E3328984-D278-43AF-A121-9D48953FBD72}"/>
    <dgm:cxn modelId="{5B21A8B8-0615-4E8D-93D4-547133A0C41D}" type="presOf" srcId="{6BD0CF07-302B-45E1-82A1-39DB45A26A23}" destId="{C603AA49-FDEB-423D-85A6-4B4BB01262D4}" srcOrd="0" destOrd="0" presId="urn:microsoft.com/office/officeart/2005/8/layout/vList2"/>
    <dgm:cxn modelId="{D326AAA2-AB8E-49A4-B261-006DAEDF48BF}" type="presParOf" srcId="{DF865605-1906-4E80-9848-D818483A450E}" destId="{4DAA7AB1-ABA0-44DB-88F8-DE02F0E56A8E}" srcOrd="0" destOrd="0" presId="urn:microsoft.com/office/officeart/2005/8/layout/vList2"/>
    <dgm:cxn modelId="{27277588-0FE7-4A3F-9B87-0F8C1BE3900D}" type="presParOf" srcId="{DF865605-1906-4E80-9848-D818483A450E}" destId="{5AAB23AB-4A31-4E56-9A48-9229541CB0D7}" srcOrd="1" destOrd="0" presId="urn:microsoft.com/office/officeart/2005/8/layout/vList2"/>
    <dgm:cxn modelId="{D50EF7E5-8E54-4EB0-B63A-C888C64DD3DD}" type="presParOf" srcId="{DF865605-1906-4E80-9848-D818483A450E}" destId="{C603AA49-FDEB-423D-85A6-4B4BB01262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B2E2D9-F9CB-45C0-844A-88DFEB449E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6BE08C-3ADE-4356-8789-F036A150296B}">
      <dgm:prSet/>
      <dgm:spPr>
        <a:solidFill>
          <a:schemeClr val="tx2">
            <a:lumMod val="90000"/>
          </a:schemeClr>
        </a:solidFill>
      </dgm:spPr>
      <dgm:t>
        <a:bodyPr/>
        <a:lstStyle/>
        <a:p>
          <a:pPr rtl="0"/>
          <a:r>
            <a:rPr lang="en-US" dirty="0" smtClean="0">
              <a:solidFill>
                <a:schemeClr val="bg1"/>
              </a:solidFill>
            </a:rPr>
            <a:t>Unearned revenue is money received by an individual or company for a service or product that has yet to be fulfilled. In other words; Revenue received in FY18, but earned in FY19</a:t>
          </a:r>
          <a:endParaRPr lang="en-US" dirty="0">
            <a:solidFill>
              <a:schemeClr val="bg1"/>
            </a:solidFill>
          </a:endParaRPr>
        </a:p>
      </dgm:t>
    </dgm:pt>
    <dgm:pt modelId="{5C40D4A2-6D95-4643-8E2A-52136FCBE044}" type="parTrans" cxnId="{4C404252-7F34-46F1-BA21-B1B522BF9C7E}">
      <dgm:prSet/>
      <dgm:spPr/>
      <dgm:t>
        <a:bodyPr/>
        <a:lstStyle/>
        <a:p>
          <a:endParaRPr lang="en-US"/>
        </a:p>
      </dgm:t>
    </dgm:pt>
    <dgm:pt modelId="{5A47561A-A6F4-4408-AFEE-6A40B976852C}" type="sibTrans" cxnId="{4C404252-7F34-46F1-BA21-B1B522BF9C7E}">
      <dgm:prSet/>
      <dgm:spPr/>
      <dgm:t>
        <a:bodyPr/>
        <a:lstStyle/>
        <a:p>
          <a:endParaRPr lang="en-US"/>
        </a:p>
      </dgm:t>
    </dgm:pt>
    <dgm:pt modelId="{DF865605-1906-4E80-9848-D818483A450E}" type="pres">
      <dgm:prSet presAssocID="{3DB2E2D9-F9CB-45C0-844A-88DFEB449E45}" presName="linear" presStyleCnt="0">
        <dgm:presLayoutVars>
          <dgm:animLvl val="lvl"/>
          <dgm:resizeHandles val="exact"/>
        </dgm:presLayoutVars>
      </dgm:prSet>
      <dgm:spPr/>
      <dgm:t>
        <a:bodyPr/>
        <a:lstStyle/>
        <a:p>
          <a:endParaRPr lang="en-US"/>
        </a:p>
      </dgm:t>
    </dgm:pt>
    <dgm:pt modelId="{4DAA7AB1-ABA0-44DB-88F8-DE02F0E56A8E}" type="pres">
      <dgm:prSet presAssocID="{596BE08C-3ADE-4356-8789-F036A150296B}" presName="parentText" presStyleLbl="node1" presStyleIdx="0" presStyleCnt="1" custScaleY="104628">
        <dgm:presLayoutVars>
          <dgm:chMax val="0"/>
          <dgm:bulletEnabled val="1"/>
        </dgm:presLayoutVars>
      </dgm:prSet>
      <dgm:spPr/>
      <dgm:t>
        <a:bodyPr/>
        <a:lstStyle/>
        <a:p>
          <a:endParaRPr lang="en-US"/>
        </a:p>
      </dgm:t>
    </dgm:pt>
  </dgm:ptLst>
  <dgm:cxnLst>
    <dgm:cxn modelId="{11C3A98F-56A1-41C3-9858-F6B9A156E302}" type="presOf" srcId="{3DB2E2D9-F9CB-45C0-844A-88DFEB449E45}" destId="{DF865605-1906-4E80-9848-D818483A450E}" srcOrd="0" destOrd="0" presId="urn:microsoft.com/office/officeart/2005/8/layout/vList2"/>
    <dgm:cxn modelId="{DA012608-2A57-43F8-8B1E-974AE4A373ED}" type="presOf" srcId="{596BE08C-3ADE-4356-8789-F036A150296B}" destId="{4DAA7AB1-ABA0-44DB-88F8-DE02F0E56A8E}" srcOrd="0" destOrd="0" presId="urn:microsoft.com/office/officeart/2005/8/layout/vList2"/>
    <dgm:cxn modelId="{4C404252-7F34-46F1-BA21-B1B522BF9C7E}" srcId="{3DB2E2D9-F9CB-45C0-844A-88DFEB449E45}" destId="{596BE08C-3ADE-4356-8789-F036A150296B}" srcOrd="0" destOrd="0" parTransId="{5C40D4A2-6D95-4643-8E2A-52136FCBE044}" sibTransId="{5A47561A-A6F4-4408-AFEE-6A40B976852C}"/>
    <dgm:cxn modelId="{D326AAA2-AB8E-49A4-B261-006DAEDF48BF}" type="presParOf" srcId="{DF865605-1906-4E80-9848-D818483A450E}" destId="{4DAA7AB1-ABA0-44DB-88F8-DE02F0E56A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B59A9-2B79-4EA4-A52B-767938D7EB35}"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A4406086-B245-4CF1-970F-E8F487A4A84C}" type="pres">
      <dgm:prSet presAssocID="{54BB59A9-2B79-4EA4-A52B-767938D7EB35}" presName="Name0" presStyleCnt="0">
        <dgm:presLayoutVars>
          <dgm:chMax val="7"/>
          <dgm:chPref val="7"/>
          <dgm:dir/>
        </dgm:presLayoutVars>
      </dgm:prSet>
      <dgm:spPr/>
      <dgm:t>
        <a:bodyPr/>
        <a:lstStyle/>
        <a:p>
          <a:endParaRPr lang="en-US"/>
        </a:p>
      </dgm:t>
    </dgm:pt>
  </dgm:ptLst>
  <dgm:cxnLst>
    <dgm:cxn modelId="{CFA3AB2B-65F5-4F80-ACF3-823AB01B8956}" type="presOf" srcId="{54BB59A9-2B79-4EA4-A52B-767938D7EB35}" destId="{A4406086-B245-4CF1-970F-E8F487A4A84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B316D-3FEE-4B1D-9964-F108E022F9D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68AEEE2-9DCE-4448-AAD7-7D4ECD7B5CBD}">
      <dgm:prSet phldrT="[Text]" custT="1"/>
      <dgm:spPr/>
      <dgm:t>
        <a:bodyPr/>
        <a:lstStyle/>
        <a:p>
          <a:r>
            <a:rPr lang="en-US" sz="4000" dirty="0" smtClean="0"/>
            <a:t>Other Accruals -  Assets</a:t>
          </a:r>
          <a:endParaRPr lang="en-US" sz="4000" dirty="0"/>
        </a:p>
      </dgm:t>
    </dgm:pt>
    <dgm:pt modelId="{35FB76C6-D918-47F3-A760-108DA47DA729}" type="parTrans" cxnId="{A48D9FA0-AD02-49F9-8C91-6D5564CE61BA}">
      <dgm:prSet/>
      <dgm:spPr/>
      <dgm:t>
        <a:bodyPr/>
        <a:lstStyle/>
        <a:p>
          <a:endParaRPr lang="en-US"/>
        </a:p>
      </dgm:t>
    </dgm:pt>
    <dgm:pt modelId="{27595D73-8ABA-4CB3-B71C-C6593310A544}" type="sibTrans" cxnId="{A48D9FA0-AD02-49F9-8C91-6D5564CE61BA}">
      <dgm:prSet/>
      <dgm:spPr/>
      <dgm:t>
        <a:bodyPr/>
        <a:lstStyle/>
        <a:p>
          <a:endParaRPr lang="en-US"/>
        </a:p>
      </dgm:t>
    </dgm:pt>
    <dgm:pt modelId="{164C0505-EEB8-419A-96D1-AC1632ADD0D2}">
      <dgm:prSet phldrT="[Text]"/>
      <dgm:spPr/>
      <dgm:t>
        <a:bodyPr/>
        <a:lstStyle/>
        <a:p>
          <a:r>
            <a:rPr lang="en-US" dirty="0" smtClean="0"/>
            <a:t>Prepaid Expenses (1740)</a:t>
          </a:r>
          <a:endParaRPr lang="en-US" dirty="0"/>
        </a:p>
      </dgm:t>
    </dgm:pt>
    <dgm:pt modelId="{1C74AA12-0239-4F46-8258-DC3102E761F5}" type="parTrans" cxnId="{73437A9A-47C5-4840-BBAB-4C3FCC9F53BB}">
      <dgm:prSet/>
      <dgm:spPr/>
      <dgm:t>
        <a:bodyPr/>
        <a:lstStyle/>
        <a:p>
          <a:endParaRPr lang="en-US"/>
        </a:p>
      </dgm:t>
    </dgm:pt>
    <dgm:pt modelId="{B3DDE6B0-B514-4273-A072-7DF76C6EBBC3}" type="sibTrans" cxnId="{73437A9A-47C5-4840-BBAB-4C3FCC9F53BB}">
      <dgm:prSet/>
      <dgm:spPr/>
      <dgm:t>
        <a:bodyPr/>
        <a:lstStyle/>
        <a:p>
          <a:endParaRPr lang="en-US"/>
        </a:p>
      </dgm:t>
    </dgm:pt>
    <dgm:pt modelId="{F895C40C-E2A2-4A52-91B0-5D0FFB0A9DE0}">
      <dgm:prSet phldrT="[Text]"/>
      <dgm:spPr/>
      <dgm:t>
        <a:bodyPr/>
        <a:lstStyle/>
        <a:p>
          <a:r>
            <a:rPr lang="en-US" dirty="0" smtClean="0"/>
            <a:t>Receivables (14XX)</a:t>
          </a:r>
          <a:endParaRPr lang="en-US" dirty="0"/>
        </a:p>
      </dgm:t>
    </dgm:pt>
    <dgm:pt modelId="{6873E405-CF13-4838-800E-41F78A9D76CC}" type="parTrans" cxnId="{CFDAC8DC-5FBF-4D9C-97F8-952609DF2BFE}">
      <dgm:prSet/>
      <dgm:spPr/>
      <dgm:t>
        <a:bodyPr/>
        <a:lstStyle/>
        <a:p>
          <a:endParaRPr lang="en-US"/>
        </a:p>
      </dgm:t>
    </dgm:pt>
    <dgm:pt modelId="{A1C1AB16-2C70-43CA-AE65-948A0697CF3C}" type="sibTrans" cxnId="{CFDAC8DC-5FBF-4D9C-97F8-952609DF2BFE}">
      <dgm:prSet/>
      <dgm:spPr/>
      <dgm:t>
        <a:bodyPr/>
        <a:lstStyle/>
        <a:p>
          <a:endParaRPr lang="en-US"/>
        </a:p>
      </dgm:t>
    </dgm:pt>
    <dgm:pt modelId="{2D4C3318-5E80-4F68-ABB6-3A594E628188}">
      <dgm:prSet phldrT="[Text]" custT="1"/>
      <dgm:spPr/>
      <dgm:t>
        <a:bodyPr/>
        <a:lstStyle/>
        <a:p>
          <a:r>
            <a:rPr lang="en-US" sz="4000" dirty="0" smtClean="0"/>
            <a:t>Other Accruals -  Liabilities</a:t>
          </a:r>
          <a:endParaRPr lang="en-US" sz="4000" dirty="0"/>
        </a:p>
      </dgm:t>
    </dgm:pt>
    <dgm:pt modelId="{D0F97691-6965-4DAB-9176-13772070E1C6}" type="parTrans" cxnId="{FCC61951-3986-4E44-A721-5CFEEC89EEF3}">
      <dgm:prSet/>
      <dgm:spPr/>
      <dgm:t>
        <a:bodyPr/>
        <a:lstStyle/>
        <a:p>
          <a:endParaRPr lang="en-US"/>
        </a:p>
      </dgm:t>
    </dgm:pt>
    <dgm:pt modelId="{242636B9-874D-47AB-B385-3569B54534A6}" type="sibTrans" cxnId="{FCC61951-3986-4E44-A721-5CFEEC89EEF3}">
      <dgm:prSet/>
      <dgm:spPr/>
      <dgm:t>
        <a:bodyPr/>
        <a:lstStyle/>
        <a:p>
          <a:endParaRPr lang="en-US"/>
        </a:p>
      </dgm:t>
    </dgm:pt>
    <dgm:pt modelId="{A7B63D48-91F0-4A02-BE08-D6ADFED241B9}">
      <dgm:prSet phldrT="[Text]"/>
      <dgm:spPr/>
      <dgm:t>
        <a:bodyPr/>
        <a:lstStyle/>
        <a:p>
          <a:r>
            <a:rPr lang="en-US" dirty="0" smtClean="0"/>
            <a:t>Unearned Revenue (2590)</a:t>
          </a:r>
          <a:endParaRPr lang="en-US" dirty="0"/>
        </a:p>
      </dgm:t>
    </dgm:pt>
    <dgm:pt modelId="{C13CE7FB-CD38-4E43-87BB-BC83E4565A48}" type="parTrans" cxnId="{69813ECB-E310-47E8-A544-951681F92CC4}">
      <dgm:prSet/>
      <dgm:spPr/>
      <dgm:t>
        <a:bodyPr/>
        <a:lstStyle/>
        <a:p>
          <a:endParaRPr lang="en-US"/>
        </a:p>
      </dgm:t>
    </dgm:pt>
    <dgm:pt modelId="{906FA342-AD89-4DE3-9A84-3A726F51E3C5}" type="sibTrans" cxnId="{69813ECB-E310-47E8-A544-951681F92CC4}">
      <dgm:prSet/>
      <dgm:spPr/>
      <dgm:t>
        <a:bodyPr/>
        <a:lstStyle/>
        <a:p>
          <a:endParaRPr lang="en-US"/>
        </a:p>
      </dgm:t>
    </dgm:pt>
    <dgm:pt modelId="{88F57771-2B5F-4B93-8E19-2FC58ED0A71C}">
      <dgm:prSet phldrT="[Text]"/>
      <dgm:spPr/>
      <dgm:t>
        <a:bodyPr/>
        <a:lstStyle/>
        <a:p>
          <a:r>
            <a:rPr lang="en-US" dirty="0" smtClean="0"/>
            <a:t>Year End Payable (2103)</a:t>
          </a:r>
          <a:endParaRPr lang="en-US" dirty="0"/>
        </a:p>
      </dgm:t>
    </dgm:pt>
    <dgm:pt modelId="{B7B5FA06-D53B-4547-A0B5-FC4377043896}" type="parTrans" cxnId="{7E17D777-0116-4ABC-A087-ADBD5B5797AE}">
      <dgm:prSet/>
      <dgm:spPr/>
      <dgm:t>
        <a:bodyPr/>
        <a:lstStyle/>
        <a:p>
          <a:endParaRPr lang="en-US"/>
        </a:p>
      </dgm:t>
    </dgm:pt>
    <dgm:pt modelId="{AB417C8D-B954-4D2C-A5D0-0EEBD5C7370C}" type="sibTrans" cxnId="{7E17D777-0116-4ABC-A087-ADBD5B5797AE}">
      <dgm:prSet/>
      <dgm:spPr/>
      <dgm:t>
        <a:bodyPr/>
        <a:lstStyle/>
        <a:p>
          <a:endParaRPr lang="en-US"/>
        </a:p>
      </dgm:t>
    </dgm:pt>
    <dgm:pt modelId="{AED74AF9-9402-486C-9258-F1A689A0C372}">
      <dgm:prSet phldrT="[Text]"/>
      <dgm:spPr/>
      <dgm:t>
        <a:bodyPr/>
        <a:lstStyle/>
        <a:p>
          <a:r>
            <a:rPr lang="en-US" i="1" dirty="0" smtClean="0"/>
            <a:t>Service contracts</a:t>
          </a:r>
          <a:endParaRPr lang="en-US" i="1" dirty="0"/>
        </a:p>
      </dgm:t>
    </dgm:pt>
    <dgm:pt modelId="{F370D840-2E39-45D6-9ABB-08B485D5AC57}" type="parTrans" cxnId="{1E9B8505-D71D-4013-B50F-E367B4CD594B}">
      <dgm:prSet/>
      <dgm:spPr/>
      <dgm:t>
        <a:bodyPr/>
        <a:lstStyle/>
        <a:p>
          <a:endParaRPr lang="en-US"/>
        </a:p>
      </dgm:t>
    </dgm:pt>
    <dgm:pt modelId="{6451CCC2-E0A0-45E3-96ED-4DCCF6357E47}" type="sibTrans" cxnId="{1E9B8505-D71D-4013-B50F-E367B4CD594B}">
      <dgm:prSet/>
      <dgm:spPr/>
      <dgm:t>
        <a:bodyPr/>
        <a:lstStyle/>
        <a:p>
          <a:endParaRPr lang="en-US"/>
        </a:p>
      </dgm:t>
    </dgm:pt>
    <dgm:pt modelId="{BDCF5117-2E45-42D5-A79A-2A4E866099CC}">
      <dgm:prSet phldrT="[Text]"/>
      <dgm:spPr/>
      <dgm:t>
        <a:bodyPr/>
        <a:lstStyle/>
        <a:p>
          <a:r>
            <a:rPr lang="en-US" i="1" dirty="0" smtClean="0"/>
            <a:t>Registration Expenses</a:t>
          </a:r>
          <a:endParaRPr lang="en-US" i="1" dirty="0"/>
        </a:p>
      </dgm:t>
    </dgm:pt>
    <dgm:pt modelId="{86BD8256-2CAB-4A57-AA55-0D2BFF56183A}" type="parTrans" cxnId="{7DF77D38-EA34-4E80-AD0F-9FB00E338929}">
      <dgm:prSet/>
      <dgm:spPr/>
      <dgm:t>
        <a:bodyPr/>
        <a:lstStyle/>
        <a:p>
          <a:endParaRPr lang="en-US"/>
        </a:p>
      </dgm:t>
    </dgm:pt>
    <dgm:pt modelId="{FB3776D9-3B58-4577-8FF0-EAAC31CB38A7}" type="sibTrans" cxnId="{7DF77D38-EA34-4E80-AD0F-9FB00E338929}">
      <dgm:prSet/>
      <dgm:spPr/>
      <dgm:t>
        <a:bodyPr/>
        <a:lstStyle/>
        <a:p>
          <a:endParaRPr lang="en-US"/>
        </a:p>
      </dgm:t>
    </dgm:pt>
    <dgm:pt modelId="{8A798A39-442F-47BC-9DE0-386DBFF9C0CE}">
      <dgm:prSet phldrT="[Text]"/>
      <dgm:spPr/>
      <dgm:t>
        <a:bodyPr/>
        <a:lstStyle/>
        <a:p>
          <a:r>
            <a:rPr lang="en-US" i="1" dirty="0" smtClean="0"/>
            <a:t>Airline tickets for next year’s travels</a:t>
          </a:r>
          <a:endParaRPr lang="en-US" i="1" dirty="0"/>
        </a:p>
      </dgm:t>
    </dgm:pt>
    <dgm:pt modelId="{772DCA15-5BF1-47C7-A611-00129197C109}" type="parTrans" cxnId="{CBDD1B22-55C4-463B-92BA-E01A5E9B59FD}">
      <dgm:prSet/>
      <dgm:spPr/>
      <dgm:t>
        <a:bodyPr/>
        <a:lstStyle/>
        <a:p>
          <a:endParaRPr lang="en-US"/>
        </a:p>
      </dgm:t>
    </dgm:pt>
    <dgm:pt modelId="{2129D071-CEE7-429F-A50A-CED7E1D880F9}" type="sibTrans" cxnId="{CBDD1B22-55C4-463B-92BA-E01A5E9B59FD}">
      <dgm:prSet/>
      <dgm:spPr/>
      <dgm:t>
        <a:bodyPr/>
        <a:lstStyle/>
        <a:p>
          <a:endParaRPr lang="en-US"/>
        </a:p>
      </dgm:t>
    </dgm:pt>
    <dgm:pt modelId="{91D536AE-F4D7-4430-BA03-6B609DE6E5BA}">
      <dgm:prSet phldrT="[Text]"/>
      <dgm:spPr/>
      <dgm:t>
        <a:bodyPr/>
        <a:lstStyle/>
        <a:p>
          <a:r>
            <a:rPr lang="en-US" dirty="0" smtClean="0"/>
            <a:t>Revenue received in FY18, but earned in FY19. Example – Football tickets sold in June 2018 but game is scheduled in July 2019.</a:t>
          </a:r>
          <a:endParaRPr lang="en-US" dirty="0"/>
        </a:p>
      </dgm:t>
    </dgm:pt>
    <dgm:pt modelId="{8D6BA073-1D70-40B5-B64E-F4C439352B7E}" type="parTrans" cxnId="{647ED2E5-5151-4558-AB30-65FE75CE3621}">
      <dgm:prSet/>
      <dgm:spPr/>
      <dgm:t>
        <a:bodyPr/>
        <a:lstStyle/>
        <a:p>
          <a:endParaRPr lang="en-US"/>
        </a:p>
      </dgm:t>
    </dgm:pt>
    <dgm:pt modelId="{9130B4DD-DF06-4D63-8B8E-08E33337726A}" type="sibTrans" cxnId="{647ED2E5-5151-4558-AB30-65FE75CE3621}">
      <dgm:prSet/>
      <dgm:spPr/>
      <dgm:t>
        <a:bodyPr/>
        <a:lstStyle/>
        <a:p>
          <a:endParaRPr lang="en-US"/>
        </a:p>
      </dgm:t>
    </dgm:pt>
    <dgm:pt modelId="{438223BF-D2B6-4BBB-B9AD-2F74865198ED}" type="pres">
      <dgm:prSet presAssocID="{B6CB316D-3FEE-4B1D-9964-F108E022F9DD}" presName="Name0" presStyleCnt="0">
        <dgm:presLayoutVars>
          <dgm:dir/>
          <dgm:animLvl val="lvl"/>
          <dgm:resizeHandles/>
        </dgm:presLayoutVars>
      </dgm:prSet>
      <dgm:spPr/>
      <dgm:t>
        <a:bodyPr/>
        <a:lstStyle/>
        <a:p>
          <a:endParaRPr lang="en-US"/>
        </a:p>
      </dgm:t>
    </dgm:pt>
    <dgm:pt modelId="{66538F07-DC85-4781-BEBA-90DFBACECAF1}" type="pres">
      <dgm:prSet presAssocID="{A68AEEE2-9DCE-4448-AAD7-7D4ECD7B5CBD}" presName="linNode" presStyleCnt="0"/>
      <dgm:spPr/>
    </dgm:pt>
    <dgm:pt modelId="{91B961C1-9C8A-40C1-9D59-B0A968086072}" type="pres">
      <dgm:prSet presAssocID="{A68AEEE2-9DCE-4448-AAD7-7D4ECD7B5CBD}" presName="parentShp" presStyleLbl="node1" presStyleIdx="0" presStyleCnt="2" custLinFactNeighborX="-211" custLinFactNeighborY="-3565">
        <dgm:presLayoutVars>
          <dgm:bulletEnabled val="1"/>
        </dgm:presLayoutVars>
      </dgm:prSet>
      <dgm:spPr/>
      <dgm:t>
        <a:bodyPr/>
        <a:lstStyle/>
        <a:p>
          <a:endParaRPr lang="en-US"/>
        </a:p>
      </dgm:t>
    </dgm:pt>
    <dgm:pt modelId="{5528D3C8-1F37-4D36-A747-00831D6EE3EA}" type="pres">
      <dgm:prSet presAssocID="{A68AEEE2-9DCE-4448-AAD7-7D4ECD7B5CBD}" presName="childShp" presStyleLbl="bgAccFollowNode1" presStyleIdx="0" presStyleCnt="2">
        <dgm:presLayoutVars>
          <dgm:bulletEnabled val="1"/>
        </dgm:presLayoutVars>
      </dgm:prSet>
      <dgm:spPr/>
      <dgm:t>
        <a:bodyPr/>
        <a:lstStyle/>
        <a:p>
          <a:endParaRPr lang="en-US"/>
        </a:p>
      </dgm:t>
    </dgm:pt>
    <dgm:pt modelId="{79CAFA92-3CE9-4008-8B55-D6102805BDED}" type="pres">
      <dgm:prSet presAssocID="{27595D73-8ABA-4CB3-B71C-C6593310A544}" presName="spacing" presStyleCnt="0"/>
      <dgm:spPr/>
    </dgm:pt>
    <dgm:pt modelId="{CF495174-6F34-4E97-A655-F89F42171F55}" type="pres">
      <dgm:prSet presAssocID="{2D4C3318-5E80-4F68-ABB6-3A594E628188}" presName="linNode" presStyleCnt="0"/>
      <dgm:spPr/>
    </dgm:pt>
    <dgm:pt modelId="{4C6D4D06-B2F5-454E-87EA-D6EDDAAAD5E9}" type="pres">
      <dgm:prSet presAssocID="{2D4C3318-5E80-4F68-ABB6-3A594E628188}" presName="parentShp" presStyleLbl="node1" presStyleIdx="1" presStyleCnt="2">
        <dgm:presLayoutVars>
          <dgm:bulletEnabled val="1"/>
        </dgm:presLayoutVars>
      </dgm:prSet>
      <dgm:spPr/>
      <dgm:t>
        <a:bodyPr/>
        <a:lstStyle/>
        <a:p>
          <a:endParaRPr lang="en-US"/>
        </a:p>
      </dgm:t>
    </dgm:pt>
    <dgm:pt modelId="{BBC94171-7A0C-472A-B50C-F0617EAFBED0}" type="pres">
      <dgm:prSet presAssocID="{2D4C3318-5E80-4F68-ABB6-3A594E628188}" presName="childShp" presStyleLbl="bgAccFollowNode1" presStyleIdx="1" presStyleCnt="2">
        <dgm:presLayoutVars>
          <dgm:bulletEnabled val="1"/>
        </dgm:presLayoutVars>
      </dgm:prSet>
      <dgm:spPr/>
      <dgm:t>
        <a:bodyPr/>
        <a:lstStyle/>
        <a:p>
          <a:endParaRPr lang="en-US"/>
        </a:p>
      </dgm:t>
    </dgm:pt>
  </dgm:ptLst>
  <dgm:cxnLst>
    <dgm:cxn modelId="{D7D0CEB6-3FF8-4A05-A090-2B2224F28092}" type="presOf" srcId="{F895C40C-E2A2-4A52-91B0-5D0FFB0A9DE0}" destId="{5528D3C8-1F37-4D36-A747-00831D6EE3EA}" srcOrd="0" destOrd="4" presId="urn:microsoft.com/office/officeart/2005/8/layout/vList6"/>
    <dgm:cxn modelId="{1810794C-8FD5-4D87-8BE8-25926CF182FF}" type="presOf" srcId="{8A798A39-442F-47BC-9DE0-386DBFF9C0CE}" destId="{5528D3C8-1F37-4D36-A747-00831D6EE3EA}" srcOrd="0" destOrd="3" presId="urn:microsoft.com/office/officeart/2005/8/layout/vList6"/>
    <dgm:cxn modelId="{F6E4503E-F981-4069-BDC4-8FC1520D4222}" type="presOf" srcId="{2D4C3318-5E80-4F68-ABB6-3A594E628188}" destId="{4C6D4D06-B2F5-454E-87EA-D6EDDAAAD5E9}" srcOrd="0" destOrd="0" presId="urn:microsoft.com/office/officeart/2005/8/layout/vList6"/>
    <dgm:cxn modelId="{CB394AB1-3155-472E-9935-013CA166665F}" type="presOf" srcId="{A68AEEE2-9DCE-4448-AAD7-7D4ECD7B5CBD}" destId="{91B961C1-9C8A-40C1-9D59-B0A968086072}" srcOrd="0" destOrd="0" presId="urn:microsoft.com/office/officeart/2005/8/layout/vList6"/>
    <dgm:cxn modelId="{CDC4F1E5-CA07-4373-A608-770903C9DA62}" type="presOf" srcId="{164C0505-EEB8-419A-96D1-AC1632ADD0D2}" destId="{5528D3C8-1F37-4D36-A747-00831D6EE3EA}" srcOrd="0" destOrd="0" presId="urn:microsoft.com/office/officeart/2005/8/layout/vList6"/>
    <dgm:cxn modelId="{7DF77D38-EA34-4E80-AD0F-9FB00E338929}" srcId="{164C0505-EEB8-419A-96D1-AC1632ADD0D2}" destId="{BDCF5117-2E45-42D5-A79A-2A4E866099CC}" srcOrd="1" destOrd="0" parTransId="{86BD8256-2CAB-4A57-AA55-0D2BFF56183A}" sibTransId="{FB3776D9-3B58-4577-8FF0-EAAC31CB38A7}"/>
    <dgm:cxn modelId="{FCC61951-3986-4E44-A721-5CFEEC89EEF3}" srcId="{B6CB316D-3FEE-4B1D-9964-F108E022F9DD}" destId="{2D4C3318-5E80-4F68-ABB6-3A594E628188}" srcOrd="1" destOrd="0" parTransId="{D0F97691-6965-4DAB-9176-13772070E1C6}" sibTransId="{242636B9-874D-47AB-B385-3569B54534A6}"/>
    <dgm:cxn modelId="{69813ECB-E310-47E8-A544-951681F92CC4}" srcId="{2D4C3318-5E80-4F68-ABB6-3A594E628188}" destId="{A7B63D48-91F0-4A02-BE08-D6ADFED241B9}" srcOrd="0" destOrd="0" parTransId="{C13CE7FB-CD38-4E43-87BB-BC83E4565A48}" sibTransId="{906FA342-AD89-4DE3-9A84-3A726F51E3C5}"/>
    <dgm:cxn modelId="{CBDD1B22-55C4-463B-92BA-E01A5E9B59FD}" srcId="{164C0505-EEB8-419A-96D1-AC1632ADD0D2}" destId="{8A798A39-442F-47BC-9DE0-386DBFF9C0CE}" srcOrd="2" destOrd="0" parTransId="{772DCA15-5BF1-47C7-A611-00129197C109}" sibTransId="{2129D071-CEE7-429F-A50A-CED7E1D880F9}"/>
    <dgm:cxn modelId="{C65570C2-4E13-4634-BF1D-321CF895016A}" type="presOf" srcId="{A7B63D48-91F0-4A02-BE08-D6ADFED241B9}" destId="{BBC94171-7A0C-472A-B50C-F0617EAFBED0}" srcOrd="0" destOrd="0" presId="urn:microsoft.com/office/officeart/2005/8/layout/vList6"/>
    <dgm:cxn modelId="{5BC57E50-4DE9-48DA-B31C-9C3DDE53F3ED}" type="presOf" srcId="{BDCF5117-2E45-42D5-A79A-2A4E866099CC}" destId="{5528D3C8-1F37-4D36-A747-00831D6EE3EA}" srcOrd="0" destOrd="2" presId="urn:microsoft.com/office/officeart/2005/8/layout/vList6"/>
    <dgm:cxn modelId="{7E17D777-0116-4ABC-A087-ADBD5B5797AE}" srcId="{2D4C3318-5E80-4F68-ABB6-3A594E628188}" destId="{88F57771-2B5F-4B93-8E19-2FC58ED0A71C}" srcOrd="1" destOrd="0" parTransId="{B7B5FA06-D53B-4547-A0B5-FC4377043896}" sibTransId="{AB417C8D-B954-4D2C-A5D0-0EEBD5C7370C}"/>
    <dgm:cxn modelId="{3CC98E99-5E73-4D46-A9DA-F6707BD19C73}" type="presOf" srcId="{AED74AF9-9402-486C-9258-F1A689A0C372}" destId="{5528D3C8-1F37-4D36-A747-00831D6EE3EA}" srcOrd="0" destOrd="1" presId="urn:microsoft.com/office/officeart/2005/8/layout/vList6"/>
    <dgm:cxn modelId="{9E38C5FC-6198-41FB-AC1F-84A35A5EFA04}" type="presOf" srcId="{88F57771-2B5F-4B93-8E19-2FC58ED0A71C}" destId="{BBC94171-7A0C-472A-B50C-F0617EAFBED0}" srcOrd="0" destOrd="2" presId="urn:microsoft.com/office/officeart/2005/8/layout/vList6"/>
    <dgm:cxn modelId="{CFDAC8DC-5FBF-4D9C-97F8-952609DF2BFE}" srcId="{A68AEEE2-9DCE-4448-AAD7-7D4ECD7B5CBD}" destId="{F895C40C-E2A2-4A52-91B0-5D0FFB0A9DE0}" srcOrd="1" destOrd="0" parTransId="{6873E405-CF13-4838-800E-41F78A9D76CC}" sibTransId="{A1C1AB16-2C70-43CA-AE65-948A0697CF3C}"/>
    <dgm:cxn modelId="{647ED2E5-5151-4558-AB30-65FE75CE3621}" srcId="{A7B63D48-91F0-4A02-BE08-D6ADFED241B9}" destId="{91D536AE-F4D7-4430-BA03-6B609DE6E5BA}" srcOrd="0" destOrd="0" parTransId="{8D6BA073-1D70-40B5-B64E-F4C439352B7E}" sibTransId="{9130B4DD-DF06-4D63-8B8E-08E33337726A}"/>
    <dgm:cxn modelId="{73437A9A-47C5-4840-BBAB-4C3FCC9F53BB}" srcId="{A68AEEE2-9DCE-4448-AAD7-7D4ECD7B5CBD}" destId="{164C0505-EEB8-419A-96D1-AC1632ADD0D2}" srcOrd="0" destOrd="0" parTransId="{1C74AA12-0239-4F46-8258-DC3102E761F5}" sibTransId="{B3DDE6B0-B514-4273-A072-7DF76C6EBBC3}"/>
    <dgm:cxn modelId="{1E9B8505-D71D-4013-B50F-E367B4CD594B}" srcId="{164C0505-EEB8-419A-96D1-AC1632ADD0D2}" destId="{AED74AF9-9402-486C-9258-F1A689A0C372}" srcOrd="0" destOrd="0" parTransId="{F370D840-2E39-45D6-9ABB-08B485D5AC57}" sibTransId="{6451CCC2-E0A0-45E3-96ED-4DCCF6357E47}"/>
    <dgm:cxn modelId="{EDB373F3-293D-4D39-9548-E80DA6C5B8D1}" type="presOf" srcId="{B6CB316D-3FEE-4B1D-9964-F108E022F9DD}" destId="{438223BF-D2B6-4BBB-B9AD-2F74865198ED}" srcOrd="0" destOrd="0" presId="urn:microsoft.com/office/officeart/2005/8/layout/vList6"/>
    <dgm:cxn modelId="{CB7A01BC-E68A-4DB8-ADDE-BA67665DEF98}" type="presOf" srcId="{91D536AE-F4D7-4430-BA03-6B609DE6E5BA}" destId="{BBC94171-7A0C-472A-B50C-F0617EAFBED0}" srcOrd="0" destOrd="1" presId="urn:microsoft.com/office/officeart/2005/8/layout/vList6"/>
    <dgm:cxn modelId="{A48D9FA0-AD02-49F9-8C91-6D5564CE61BA}" srcId="{B6CB316D-3FEE-4B1D-9964-F108E022F9DD}" destId="{A68AEEE2-9DCE-4448-AAD7-7D4ECD7B5CBD}" srcOrd="0" destOrd="0" parTransId="{35FB76C6-D918-47F3-A760-108DA47DA729}" sibTransId="{27595D73-8ABA-4CB3-B71C-C6593310A544}"/>
    <dgm:cxn modelId="{50812DCD-DC59-48AE-A118-5331E414B90A}" type="presParOf" srcId="{438223BF-D2B6-4BBB-B9AD-2F74865198ED}" destId="{66538F07-DC85-4781-BEBA-90DFBACECAF1}" srcOrd="0" destOrd="0" presId="urn:microsoft.com/office/officeart/2005/8/layout/vList6"/>
    <dgm:cxn modelId="{51C12B55-038C-4B5B-934F-217AC300B7F3}" type="presParOf" srcId="{66538F07-DC85-4781-BEBA-90DFBACECAF1}" destId="{91B961C1-9C8A-40C1-9D59-B0A968086072}" srcOrd="0" destOrd="0" presId="urn:microsoft.com/office/officeart/2005/8/layout/vList6"/>
    <dgm:cxn modelId="{6FB0D071-5F37-411B-97A3-04B8D8FCB17A}" type="presParOf" srcId="{66538F07-DC85-4781-BEBA-90DFBACECAF1}" destId="{5528D3C8-1F37-4D36-A747-00831D6EE3EA}" srcOrd="1" destOrd="0" presId="urn:microsoft.com/office/officeart/2005/8/layout/vList6"/>
    <dgm:cxn modelId="{47835ABC-2529-490C-B283-2C435F0A55FE}" type="presParOf" srcId="{438223BF-D2B6-4BBB-B9AD-2F74865198ED}" destId="{79CAFA92-3CE9-4008-8B55-D6102805BDED}" srcOrd="1" destOrd="0" presId="urn:microsoft.com/office/officeart/2005/8/layout/vList6"/>
    <dgm:cxn modelId="{7AEF15D4-707E-4249-8CC6-6092FD23D4F3}" type="presParOf" srcId="{438223BF-D2B6-4BBB-B9AD-2F74865198ED}" destId="{CF495174-6F34-4E97-A655-F89F42171F55}" srcOrd="2" destOrd="0" presId="urn:microsoft.com/office/officeart/2005/8/layout/vList6"/>
    <dgm:cxn modelId="{3C98F2C5-0AA7-4A1C-B831-8F376C41D901}" type="presParOf" srcId="{CF495174-6F34-4E97-A655-F89F42171F55}" destId="{4C6D4D06-B2F5-454E-87EA-D6EDDAAAD5E9}" srcOrd="0" destOrd="0" presId="urn:microsoft.com/office/officeart/2005/8/layout/vList6"/>
    <dgm:cxn modelId="{ABF3D736-C597-492D-9EFB-F9763BF035CD}" type="presParOf" srcId="{CF495174-6F34-4E97-A655-F89F42171F55}" destId="{BBC94171-7A0C-472A-B50C-F0617EAFBED0}"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2FFC4-56E0-44C5-AC6E-9906A4CDB53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1074D122-D411-4DCC-A44C-1CB98D960DF8}">
      <dgm:prSet/>
      <dgm:spPr/>
      <dgm:t>
        <a:bodyPr/>
        <a:lstStyle/>
        <a:p>
          <a:pPr rtl="0"/>
          <a:r>
            <a:rPr lang="en-US" dirty="0" smtClean="0"/>
            <a:t>FY18 Entry</a:t>
          </a:r>
          <a:endParaRPr lang="en-US" dirty="0"/>
        </a:p>
      </dgm:t>
    </dgm:pt>
    <dgm:pt modelId="{A4BAC442-F842-4B60-AC3A-F93BBF92E543}" type="parTrans" cxnId="{3D8B6641-7108-46B5-BC7B-1DE68B51272A}">
      <dgm:prSet/>
      <dgm:spPr/>
      <dgm:t>
        <a:bodyPr/>
        <a:lstStyle/>
        <a:p>
          <a:endParaRPr lang="en-US"/>
        </a:p>
      </dgm:t>
    </dgm:pt>
    <dgm:pt modelId="{1502D792-20C6-466C-9B85-F572DE9B823E}" type="sibTrans" cxnId="{3D8B6641-7108-46B5-BC7B-1DE68B51272A}">
      <dgm:prSet/>
      <dgm:spPr/>
      <dgm:t>
        <a:bodyPr/>
        <a:lstStyle/>
        <a:p>
          <a:endParaRPr lang="en-US"/>
        </a:p>
      </dgm:t>
    </dgm:pt>
    <dgm:pt modelId="{41DB5B95-1C69-4043-995B-02BE2ED7E066}" type="pres">
      <dgm:prSet presAssocID="{3D82FFC4-56E0-44C5-AC6E-9906A4CDB53E}" presName="Name0" presStyleCnt="0">
        <dgm:presLayoutVars>
          <dgm:chMax val="7"/>
          <dgm:dir/>
          <dgm:animLvl val="lvl"/>
          <dgm:resizeHandles val="exact"/>
        </dgm:presLayoutVars>
      </dgm:prSet>
      <dgm:spPr/>
      <dgm:t>
        <a:bodyPr/>
        <a:lstStyle/>
        <a:p>
          <a:endParaRPr lang="en-US"/>
        </a:p>
      </dgm:t>
    </dgm:pt>
    <dgm:pt modelId="{09342E36-61CB-43D8-B8FE-E1DD1395C590}" type="pres">
      <dgm:prSet presAssocID="{1074D122-D411-4DCC-A44C-1CB98D960DF8}" presName="circle1" presStyleLbl="node1" presStyleIdx="0" presStyleCnt="1"/>
      <dgm:spPr/>
    </dgm:pt>
    <dgm:pt modelId="{7A6AC028-8626-4EF2-B0C6-7F21498688C5}" type="pres">
      <dgm:prSet presAssocID="{1074D122-D411-4DCC-A44C-1CB98D960DF8}" presName="space" presStyleCnt="0"/>
      <dgm:spPr/>
    </dgm:pt>
    <dgm:pt modelId="{465CEA98-8B3D-4B18-8F56-D89CA5B89525}" type="pres">
      <dgm:prSet presAssocID="{1074D122-D411-4DCC-A44C-1CB98D960DF8}" presName="rect1" presStyleLbl="alignAcc1" presStyleIdx="0" presStyleCnt="1" custLinFactNeighborX="2151" custLinFactNeighborY="-1754"/>
      <dgm:spPr/>
      <dgm:t>
        <a:bodyPr/>
        <a:lstStyle/>
        <a:p>
          <a:endParaRPr lang="en-US"/>
        </a:p>
      </dgm:t>
    </dgm:pt>
    <dgm:pt modelId="{DBE5F352-9DDD-499F-8E4D-A7DB2125FC1F}" type="pres">
      <dgm:prSet presAssocID="{1074D122-D411-4DCC-A44C-1CB98D960DF8}" presName="rect1ParTxNoCh" presStyleLbl="alignAcc1" presStyleIdx="0" presStyleCnt="1">
        <dgm:presLayoutVars>
          <dgm:chMax val="1"/>
          <dgm:bulletEnabled val="1"/>
        </dgm:presLayoutVars>
      </dgm:prSet>
      <dgm:spPr/>
      <dgm:t>
        <a:bodyPr/>
        <a:lstStyle/>
        <a:p>
          <a:endParaRPr lang="en-US"/>
        </a:p>
      </dgm:t>
    </dgm:pt>
  </dgm:ptLst>
  <dgm:cxnLst>
    <dgm:cxn modelId="{3D8B6641-7108-46B5-BC7B-1DE68B51272A}" srcId="{3D82FFC4-56E0-44C5-AC6E-9906A4CDB53E}" destId="{1074D122-D411-4DCC-A44C-1CB98D960DF8}" srcOrd="0" destOrd="0" parTransId="{A4BAC442-F842-4B60-AC3A-F93BBF92E543}" sibTransId="{1502D792-20C6-466C-9B85-F572DE9B823E}"/>
    <dgm:cxn modelId="{5317303B-0B7B-43A1-A9C2-05EFDEFF4976}" type="presOf" srcId="{3D82FFC4-56E0-44C5-AC6E-9906A4CDB53E}" destId="{41DB5B95-1C69-4043-995B-02BE2ED7E066}" srcOrd="0" destOrd="0" presId="urn:microsoft.com/office/officeart/2005/8/layout/target3"/>
    <dgm:cxn modelId="{BFCF5E9B-11B8-4F93-B334-82503FE729DC}" type="presOf" srcId="{1074D122-D411-4DCC-A44C-1CB98D960DF8}" destId="{DBE5F352-9DDD-499F-8E4D-A7DB2125FC1F}" srcOrd="1" destOrd="0" presId="urn:microsoft.com/office/officeart/2005/8/layout/target3"/>
    <dgm:cxn modelId="{745249D3-6700-4B06-93D5-E1A0381CFC59}" type="presOf" srcId="{1074D122-D411-4DCC-A44C-1CB98D960DF8}" destId="{465CEA98-8B3D-4B18-8F56-D89CA5B89525}" srcOrd="0" destOrd="0" presId="urn:microsoft.com/office/officeart/2005/8/layout/target3"/>
    <dgm:cxn modelId="{8F66CA09-0995-4927-9A36-5CDC135C6DC5}" type="presParOf" srcId="{41DB5B95-1C69-4043-995B-02BE2ED7E066}" destId="{09342E36-61CB-43D8-B8FE-E1DD1395C590}" srcOrd="0" destOrd="0" presId="urn:microsoft.com/office/officeart/2005/8/layout/target3"/>
    <dgm:cxn modelId="{C7CFFBCC-0D16-4DCE-B4DD-ADEE97532823}" type="presParOf" srcId="{41DB5B95-1C69-4043-995B-02BE2ED7E066}" destId="{7A6AC028-8626-4EF2-B0C6-7F21498688C5}" srcOrd="1" destOrd="0" presId="urn:microsoft.com/office/officeart/2005/8/layout/target3"/>
    <dgm:cxn modelId="{9F535E98-BDF6-4787-8F38-2CA8FB2DC909}" type="presParOf" srcId="{41DB5B95-1C69-4043-995B-02BE2ED7E066}" destId="{465CEA98-8B3D-4B18-8F56-D89CA5B89525}" srcOrd="2" destOrd="0" presId="urn:microsoft.com/office/officeart/2005/8/layout/target3"/>
    <dgm:cxn modelId="{5238C4E8-EB62-4B83-954B-08F533D7F1D9}" type="presParOf" srcId="{41DB5B95-1C69-4043-995B-02BE2ED7E066}" destId="{DBE5F352-9DDD-499F-8E4D-A7DB2125FC1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F036EA-2B6D-46F9-A855-F7368ECACCA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BAA80F91-0D72-44B0-A74A-CFBDE5745549}" type="pres">
      <dgm:prSet presAssocID="{9EF036EA-2B6D-46F9-A855-F7368ECACCAE}" presName="Name0" presStyleCnt="0">
        <dgm:presLayoutVars>
          <dgm:chMax val="7"/>
          <dgm:dir/>
          <dgm:animLvl val="lvl"/>
          <dgm:resizeHandles val="exact"/>
        </dgm:presLayoutVars>
      </dgm:prSet>
      <dgm:spPr/>
      <dgm:t>
        <a:bodyPr/>
        <a:lstStyle/>
        <a:p>
          <a:endParaRPr lang="en-US"/>
        </a:p>
      </dgm:t>
    </dgm:pt>
  </dgm:ptLst>
  <dgm:cxnLst>
    <dgm:cxn modelId="{C838C112-8D35-4083-94B6-AE6258C7DA80}" type="presOf" srcId="{9EF036EA-2B6D-46F9-A855-F7368ECACCAE}" destId="{BAA80F91-0D72-44B0-A74A-CFBDE5745549}" srcOrd="0"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85EFD9-6592-4CF9-8822-7B3167CDEFE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FDEE7C80-8AB8-4E24-A0AD-5FF7D42675CD}">
      <dgm:prSet/>
      <dgm:spPr/>
      <dgm:t>
        <a:bodyPr/>
        <a:lstStyle/>
        <a:p>
          <a:pPr rtl="0"/>
          <a:r>
            <a:rPr lang="en-US" smtClean="0"/>
            <a:t>FY19 Entry</a:t>
          </a:r>
          <a:endParaRPr lang="en-US"/>
        </a:p>
      </dgm:t>
    </dgm:pt>
    <dgm:pt modelId="{DA15DA1F-D675-453C-AEB1-C449DD4AC4FA}" type="parTrans" cxnId="{A3F5FA9B-534A-40AF-B906-887186155BF1}">
      <dgm:prSet/>
      <dgm:spPr/>
      <dgm:t>
        <a:bodyPr/>
        <a:lstStyle/>
        <a:p>
          <a:endParaRPr lang="en-US"/>
        </a:p>
      </dgm:t>
    </dgm:pt>
    <dgm:pt modelId="{48032048-A69B-43FC-B535-D5D6E3FB43FB}" type="sibTrans" cxnId="{A3F5FA9B-534A-40AF-B906-887186155BF1}">
      <dgm:prSet/>
      <dgm:spPr/>
      <dgm:t>
        <a:bodyPr/>
        <a:lstStyle/>
        <a:p>
          <a:endParaRPr lang="en-US"/>
        </a:p>
      </dgm:t>
    </dgm:pt>
    <dgm:pt modelId="{3A551045-F9CC-4D9C-82EB-017004F595DA}" type="pres">
      <dgm:prSet presAssocID="{EC85EFD9-6592-4CF9-8822-7B3167CDEFE6}" presName="Name0" presStyleCnt="0">
        <dgm:presLayoutVars>
          <dgm:chMax val="7"/>
          <dgm:dir/>
          <dgm:animLvl val="lvl"/>
          <dgm:resizeHandles val="exact"/>
        </dgm:presLayoutVars>
      </dgm:prSet>
      <dgm:spPr/>
      <dgm:t>
        <a:bodyPr/>
        <a:lstStyle/>
        <a:p>
          <a:endParaRPr lang="en-US"/>
        </a:p>
      </dgm:t>
    </dgm:pt>
    <dgm:pt modelId="{DFD2D089-870F-437E-8139-8E33D9E04055}" type="pres">
      <dgm:prSet presAssocID="{FDEE7C80-8AB8-4E24-A0AD-5FF7D42675CD}" presName="circle1" presStyleLbl="node1" presStyleIdx="0" presStyleCnt="1"/>
      <dgm:spPr/>
    </dgm:pt>
    <dgm:pt modelId="{E3C00BAD-A323-4C42-B344-0E429A9DE514}" type="pres">
      <dgm:prSet presAssocID="{FDEE7C80-8AB8-4E24-A0AD-5FF7D42675CD}" presName="space" presStyleCnt="0"/>
      <dgm:spPr/>
    </dgm:pt>
    <dgm:pt modelId="{6D47303A-ED6E-41A9-B1CA-B4D356970A64}" type="pres">
      <dgm:prSet presAssocID="{FDEE7C80-8AB8-4E24-A0AD-5FF7D42675CD}" presName="rect1" presStyleLbl="alignAcc1" presStyleIdx="0" presStyleCnt="1"/>
      <dgm:spPr/>
      <dgm:t>
        <a:bodyPr/>
        <a:lstStyle/>
        <a:p>
          <a:endParaRPr lang="en-US"/>
        </a:p>
      </dgm:t>
    </dgm:pt>
    <dgm:pt modelId="{2BA9BD11-E347-4E96-8069-418164812BCF}" type="pres">
      <dgm:prSet presAssocID="{FDEE7C80-8AB8-4E24-A0AD-5FF7D42675CD}" presName="rect1ParTxNoCh" presStyleLbl="alignAcc1" presStyleIdx="0" presStyleCnt="1">
        <dgm:presLayoutVars>
          <dgm:chMax val="1"/>
          <dgm:bulletEnabled val="1"/>
        </dgm:presLayoutVars>
      </dgm:prSet>
      <dgm:spPr/>
      <dgm:t>
        <a:bodyPr/>
        <a:lstStyle/>
        <a:p>
          <a:endParaRPr lang="en-US"/>
        </a:p>
      </dgm:t>
    </dgm:pt>
  </dgm:ptLst>
  <dgm:cxnLst>
    <dgm:cxn modelId="{A3F5FA9B-534A-40AF-B906-887186155BF1}" srcId="{EC85EFD9-6592-4CF9-8822-7B3167CDEFE6}" destId="{FDEE7C80-8AB8-4E24-A0AD-5FF7D42675CD}" srcOrd="0" destOrd="0" parTransId="{DA15DA1F-D675-453C-AEB1-C449DD4AC4FA}" sibTransId="{48032048-A69B-43FC-B535-D5D6E3FB43FB}"/>
    <dgm:cxn modelId="{E989CE17-5135-4F0A-8C41-C02D0761E41E}" type="presOf" srcId="{FDEE7C80-8AB8-4E24-A0AD-5FF7D42675CD}" destId="{6D47303A-ED6E-41A9-B1CA-B4D356970A64}" srcOrd="0" destOrd="0" presId="urn:microsoft.com/office/officeart/2005/8/layout/target3"/>
    <dgm:cxn modelId="{E3D27E4F-4F3D-49C3-BF8B-726B1A44A091}" type="presOf" srcId="{EC85EFD9-6592-4CF9-8822-7B3167CDEFE6}" destId="{3A551045-F9CC-4D9C-82EB-017004F595DA}" srcOrd="0" destOrd="0" presId="urn:microsoft.com/office/officeart/2005/8/layout/target3"/>
    <dgm:cxn modelId="{02BD86D8-A132-4582-8568-BC7CA3C9668B}" type="presOf" srcId="{FDEE7C80-8AB8-4E24-A0AD-5FF7D42675CD}" destId="{2BA9BD11-E347-4E96-8069-418164812BCF}" srcOrd="1" destOrd="0" presId="urn:microsoft.com/office/officeart/2005/8/layout/target3"/>
    <dgm:cxn modelId="{6FD4FD7D-5FC7-425A-8F70-EAFA35FA8DB7}" type="presParOf" srcId="{3A551045-F9CC-4D9C-82EB-017004F595DA}" destId="{DFD2D089-870F-437E-8139-8E33D9E04055}" srcOrd="0" destOrd="0" presId="urn:microsoft.com/office/officeart/2005/8/layout/target3"/>
    <dgm:cxn modelId="{DD5F6660-3216-4ED1-AAD2-4678E9C36E84}" type="presParOf" srcId="{3A551045-F9CC-4D9C-82EB-017004F595DA}" destId="{E3C00BAD-A323-4C42-B344-0E429A9DE514}" srcOrd="1" destOrd="0" presId="urn:microsoft.com/office/officeart/2005/8/layout/target3"/>
    <dgm:cxn modelId="{5316DF76-050E-4AB6-BB40-5691B803019C}" type="presParOf" srcId="{3A551045-F9CC-4D9C-82EB-017004F595DA}" destId="{6D47303A-ED6E-41A9-B1CA-B4D356970A64}" srcOrd="2" destOrd="0" presId="urn:microsoft.com/office/officeart/2005/8/layout/target3"/>
    <dgm:cxn modelId="{435C3B28-E42F-41DA-B0BC-5A56311FFA29}" type="presParOf" srcId="{3A551045-F9CC-4D9C-82EB-017004F595DA}" destId="{2BA9BD11-E347-4E96-8069-418164812BC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85EFD9-6592-4CF9-8822-7B3167CDEFE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DEE7C80-8AB8-4E24-A0AD-5FF7D42675CD}">
      <dgm:prSet/>
      <dgm:spPr/>
      <dgm:t>
        <a:bodyPr/>
        <a:lstStyle/>
        <a:p>
          <a:pPr rtl="0"/>
          <a:r>
            <a:rPr lang="en-US" dirty="0" smtClean="0"/>
            <a:t>FY20 Entry</a:t>
          </a:r>
          <a:endParaRPr lang="en-US" dirty="0"/>
        </a:p>
      </dgm:t>
    </dgm:pt>
    <dgm:pt modelId="{DA15DA1F-D675-453C-AEB1-C449DD4AC4FA}" type="parTrans" cxnId="{A3F5FA9B-534A-40AF-B906-887186155BF1}">
      <dgm:prSet/>
      <dgm:spPr/>
      <dgm:t>
        <a:bodyPr/>
        <a:lstStyle/>
        <a:p>
          <a:endParaRPr lang="en-US"/>
        </a:p>
      </dgm:t>
    </dgm:pt>
    <dgm:pt modelId="{48032048-A69B-43FC-B535-D5D6E3FB43FB}" type="sibTrans" cxnId="{A3F5FA9B-534A-40AF-B906-887186155BF1}">
      <dgm:prSet/>
      <dgm:spPr/>
      <dgm:t>
        <a:bodyPr/>
        <a:lstStyle/>
        <a:p>
          <a:endParaRPr lang="en-US"/>
        </a:p>
      </dgm:t>
    </dgm:pt>
    <dgm:pt modelId="{3A551045-F9CC-4D9C-82EB-017004F595DA}" type="pres">
      <dgm:prSet presAssocID="{EC85EFD9-6592-4CF9-8822-7B3167CDEFE6}" presName="Name0" presStyleCnt="0">
        <dgm:presLayoutVars>
          <dgm:chMax val="7"/>
          <dgm:dir/>
          <dgm:animLvl val="lvl"/>
          <dgm:resizeHandles val="exact"/>
        </dgm:presLayoutVars>
      </dgm:prSet>
      <dgm:spPr/>
      <dgm:t>
        <a:bodyPr/>
        <a:lstStyle/>
        <a:p>
          <a:endParaRPr lang="en-US"/>
        </a:p>
      </dgm:t>
    </dgm:pt>
    <dgm:pt modelId="{DFD2D089-870F-437E-8139-8E33D9E04055}" type="pres">
      <dgm:prSet presAssocID="{FDEE7C80-8AB8-4E24-A0AD-5FF7D42675CD}" presName="circle1" presStyleLbl="node1" presStyleIdx="0" presStyleCnt="1"/>
      <dgm:spPr/>
    </dgm:pt>
    <dgm:pt modelId="{E3C00BAD-A323-4C42-B344-0E429A9DE514}" type="pres">
      <dgm:prSet presAssocID="{FDEE7C80-8AB8-4E24-A0AD-5FF7D42675CD}" presName="space" presStyleCnt="0"/>
      <dgm:spPr/>
    </dgm:pt>
    <dgm:pt modelId="{6D47303A-ED6E-41A9-B1CA-B4D356970A64}" type="pres">
      <dgm:prSet presAssocID="{FDEE7C80-8AB8-4E24-A0AD-5FF7D42675CD}" presName="rect1" presStyleLbl="alignAcc1" presStyleIdx="0" presStyleCnt="1"/>
      <dgm:spPr/>
      <dgm:t>
        <a:bodyPr/>
        <a:lstStyle/>
        <a:p>
          <a:endParaRPr lang="en-US"/>
        </a:p>
      </dgm:t>
    </dgm:pt>
    <dgm:pt modelId="{2BA9BD11-E347-4E96-8069-418164812BCF}" type="pres">
      <dgm:prSet presAssocID="{FDEE7C80-8AB8-4E24-A0AD-5FF7D42675CD}" presName="rect1ParTxNoCh" presStyleLbl="alignAcc1" presStyleIdx="0" presStyleCnt="1">
        <dgm:presLayoutVars>
          <dgm:chMax val="1"/>
          <dgm:bulletEnabled val="1"/>
        </dgm:presLayoutVars>
      </dgm:prSet>
      <dgm:spPr/>
      <dgm:t>
        <a:bodyPr/>
        <a:lstStyle/>
        <a:p>
          <a:endParaRPr lang="en-US"/>
        </a:p>
      </dgm:t>
    </dgm:pt>
  </dgm:ptLst>
  <dgm:cxnLst>
    <dgm:cxn modelId="{A3F5FA9B-534A-40AF-B906-887186155BF1}" srcId="{EC85EFD9-6592-4CF9-8822-7B3167CDEFE6}" destId="{FDEE7C80-8AB8-4E24-A0AD-5FF7D42675CD}" srcOrd="0" destOrd="0" parTransId="{DA15DA1F-D675-453C-AEB1-C449DD4AC4FA}" sibTransId="{48032048-A69B-43FC-B535-D5D6E3FB43FB}"/>
    <dgm:cxn modelId="{E989CE17-5135-4F0A-8C41-C02D0761E41E}" type="presOf" srcId="{FDEE7C80-8AB8-4E24-A0AD-5FF7D42675CD}" destId="{6D47303A-ED6E-41A9-B1CA-B4D356970A64}" srcOrd="0" destOrd="0" presId="urn:microsoft.com/office/officeart/2005/8/layout/target3"/>
    <dgm:cxn modelId="{E3D27E4F-4F3D-49C3-BF8B-726B1A44A091}" type="presOf" srcId="{EC85EFD9-6592-4CF9-8822-7B3167CDEFE6}" destId="{3A551045-F9CC-4D9C-82EB-017004F595DA}" srcOrd="0" destOrd="0" presId="urn:microsoft.com/office/officeart/2005/8/layout/target3"/>
    <dgm:cxn modelId="{02BD86D8-A132-4582-8568-BC7CA3C9668B}" type="presOf" srcId="{FDEE7C80-8AB8-4E24-A0AD-5FF7D42675CD}" destId="{2BA9BD11-E347-4E96-8069-418164812BCF}" srcOrd="1" destOrd="0" presId="urn:microsoft.com/office/officeart/2005/8/layout/target3"/>
    <dgm:cxn modelId="{6FD4FD7D-5FC7-425A-8F70-EAFA35FA8DB7}" type="presParOf" srcId="{3A551045-F9CC-4D9C-82EB-017004F595DA}" destId="{DFD2D089-870F-437E-8139-8E33D9E04055}" srcOrd="0" destOrd="0" presId="urn:microsoft.com/office/officeart/2005/8/layout/target3"/>
    <dgm:cxn modelId="{DD5F6660-3216-4ED1-AAD2-4678E9C36E84}" type="presParOf" srcId="{3A551045-F9CC-4D9C-82EB-017004F595DA}" destId="{E3C00BAD-A323-4C42-B344-0E429A9DE514}" srcOrd="1" destOrd="0" presId="urn:microsoft.com/office/officeart/2005/8/layout/target3"/>
    <dgm:cxn modelId="{5316DF76-050E-4AB6-BB40-5691B803019C}" type="presParOf" srcId="{3A551045-F9CC-4D9C-82EB-017004F595DA}" destId="{6D47303A-ED6E-41A9-B1CA-B4D356970A64}" srcOrd="2" destOrd="0" presId="urn:microsoft.com/office/officeart/2005/8/layout/target3"/>
    <dgm:cxn modelId="{435C3B28-E42F-41DA-B0BC-5A56311FFA29}" type="presParOf" srcId="{3A551045-F9CC-4D9C-82EB-017004F595DA}" destId="{2BA9BD11-E347-4E96-8069-418164812BC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809ACC-A5BF-4B69-B6ED-77E4B0D66FA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7873245-33FD-4693-A843-30B68B5BDE6A}">
      <dgm:prSet/>
      <dgm:spPr/>
      <dgm:t>
        <a:bodyPr/>
        <a:lstStyle/>
        <a:p>
          <a:pPr algn="l" rtl="0"/>
          <a:r>
            <a:rPr lang="en-US" dirty="0" smtClean="0"/>
            <a:t>If the invoice is sent to A/P on June 2019, but a invoice date is for FY20 (July 2019-June 2020). A/P would automatically code it to a prepaid (1740) object code. </a:t>
          </a:r>
          <a:endParaRPr lang="en-US" dirty="0"/>
        </a:p>
      </dgm:t>
    </dgm:pt>
    <dgm:pt modelId="{63C45A7C-352E-4108-9687-718D48F221F7}" type="parTrans" cxnId="{C48A0400-CBCF-45CF-B7D9-F892319EF350}">
      <dgm:prSet/>
      <dgm:spPr/>
      <dgm:t>
        <a:bodyPr/>
        <a:lstStyle/>
        <a:p>
          <a:endParaRPr lang="en-US"/>
        </a:p>
      </dgm:t>
    </dgm:pt>
    <dgm:pt modelId="{DB2FA996-51B3-4EFA-97C4-1305FB5ADCFB}" type="sibTrans" cxnId="{C48A0400-CBCF-45CF-B7D9-F892319EF350}">
      <dgm:prSet/>
      <dgm:spPr/>
      <dgm:t>
        <a:bodyPr/>
        <a:lstStyle/>
        <a:p>
          <a:endParaRPr lang="en-US"/>
        </a:p>
      </dgm:t>
    </dgm:pt>
    <dgm:pt modelId="{58210E5A-304E-457E-A992-97A37A5E90D1}">
      <dgm:prSet/>
      <dgm:spPr/>
      <dgm:t>
        <a:bodyPr/>
        <a:lstStyle/>
        <a:p>
          <a:pPr algn="l" rtl="0"/>
          <a:r>
            <a:rPr lang="en-US" dirty="0" smtClean="0"/>
            <a:t>In this case, you have to </a:t>
          </a:r>
          <a:r>
            <a:rPr lang="en-US" u="sng" dirty="0" smtClean="0"/>
            <a:t>manually</a:t>
          </a:r>
          <a:r>
            <a:rPr lang="en-US" dirty="0" smtClean="0"/>
            <a:t> move this to expense object code (6XXX) in FY20.</a:t>
          </a:r>
          <a:endParaRPr lang="en-US" dirty="0"/>
        </a:p>
      </dgm:t>
    </dgm:pt>
    <dgm:pt modelId="{896B03B7-EDBC-44AC-B9E4-1F7A40E49DE8}" type="parTrans" cxnId="{0EA3C792-E957-4552-848A-5415C5C1884F}">
      <dgm:prSet/>
      <dgm:spPr/>
      <dgm:t>
        <a:bodyPr/>
        <a:lstStyle/>
        <a:p>
          <a:endParaRPr lang="en-US"/>
        </a:p>
      </dgm:t>
    </dgm:pt>
    <dgm:pt modelId="{57EA86D1-100B-4499-844B-9E9C965635F8}" type="sibTrans" cxnId="{0EA3C792-E957-4552-848A-5415C5C1884F}">
      <dgm:prSet/>
      <dgm:spPr/>
      <dgm:t>
        <a:bodyPr/>
        <a:lstStyle/>
        <a:p>
          <a:endParaRPr lang="en-US"/>
        </a:p>
      </dgm:t>
    </dgm:pt>
    <dgm:pt modelId="{DB870E1E-CD26-438B-B5CB-9E1C2DCC9C86}" type="pres">
      <dgm:prSet presAssocID="{D3809ACC-A5BF-4B69-B6ED-77E4B0D66FA2}" presName="Name0" presStyleCnt="0">
        <dgm:presLayoutVars>
          <dgm:chMax val="7"/>
          <dgm:dir/>
          <dgm:animLvl val="lvl"/>
          <dgm:resizeHandles val="exact"/>
        </dgm:presLayoutVars>
      </dgm:prSet>
      <dgm:spPr/>
      <dgm:t>
        <a:bodyPr/>
        <a:lstStyle/>
        <a:p>
          <a:endParaRPr lang="en-US"/>
        </a:p>
      </dgm:t>
    </dgm:pt>
    <dgm:pt modelId="{36B9C1F4-FCE6-4D32-89CA-FBCF28C68866}" type="pres">
      <dgm:prSet presAssocID="{57873245-33FD-4693-A843-30B68B5BDE6A}" presName="circle1" presStyleLbl="node1" presStyleIdx="0" presStyleCnt="2"/>
      <dgm:spPr/>
    </dgm:pt>
    <dgm:pt modelId="{63FEE8E1-915F-4A48-8CA7-16656AED55BC}" type="pres">
      <dgm:prSet presAssocID="{57873245-33FD-4693-A843-30B68B5BDE6A}" presName="space" presStyleCnt="0"/>
      <dgm:spPr/>
    </dgm:pt>
    <dgm:pt modelId="{9BDF6B82-0C46-4D60-9C17-6299F4A69373}" type="pres">
      <dgm:prSet presAssocID="{57873245-33FD-4693-A843-30B68B5BDE6A}" presName="rect1" presStyleLbl="alignAcc1" presStyleIdx="0" presStyleCnt="2"/>
      <dgm:spPr/>
      <dgm:t>
        <a:bodyPr/>
        <a:lstStyle/>
        <a:p>
          <a:endParaRPr lang="en-US"/>
        </a:p>
      </dgm:t>
    </dgm:pt>
    <dgm:pt modelId="{32CDA4D0-784A-4B80-948E-1D9A4B546322}" type="pres">
      <dgm:prSet presAssocID="{58210E5A-304E-457E-A992-97A37A5E90D1}" presName="vertSpace2" presStyleLbl="node1" presStyleIdx="0" presStyleCnt="2"/>
      <dgm:spPr/>
    </dgm:pt>
    <dgm:pt modelId="{C1EA57B1-A028-439B-A680-FFB0566815F0}" type="pres">
      <dgm:prSet presAssocID="{58210E5A-304E-457E-A992-97A37A5E90D1}" presName="circle2" presStyleLbl="node1" presStyleIdx="1" presStyleCnt="2"/>
      <dgm:spPr/>
    </dgm:pt>
    <dgm:pt modelId="{F5EFF186-9B55-4F49-A6A1-50A245E59274}" type="pres">
      <dgm:prSet presAssocID="{58210E5A-304E-457E-A992-97A37A5E90D1}" presName="rect2" presStyleLbl="alignAcc1" presStyleIdx="1" presStyleCnt="2" custLinFactNeighborX="1010" custLinFactNeighborY="611"/>
      <dgm:spPr/>
      <dgm:t>
        <a:bodyPr/>
        <a:lstStyle/>
        <a:p>
          <a:endParaRPr lang="en-US"/>
        </a:p>
      </dgm:t>
    </dgm:pt>
    <dgm:pt modelId="{4AD5BC5F-1EE2-4616-8BFC-AA3E55B5595E}" type="pres">
      <dgm:prSet presAssocID="{57873245-33FD-4693-A843-30B68B5BDE6A}" presName="rect1ParTxNoCh" presStyleLbl="alignAcc1" presStyleIdx="1" presStyleCnt="2">
        <dgm:presLayoutVars>
          <dgm:chMax val="1"/>
          <dgm:bulletEnabled val="1"/>
        </dgm:presLayoutVars>
      </dgm:prSet>
      <dgm:spPr/>
      <dgm:t>
        <a:bodyPr/>
        <a:lstStyle/>
        <a:p>
          <a:endParaRPr lang="en-US"/>
        </a:p>
      </dgm:t>
    </dgm:pt>
    <dgm:pt modelId="{78FF5540-BD5F-406C-AB2A-3ACC37C1D5E4}" type="pres">
      <dgm:prSet presAssocID="{58210E5A-304E-457E-A992-97A37A5E90D1}" presName="rect2ParTxNoCh" presStyleLbl="alignAcc1" presStyleIdx="1" presStyleCnt="2">
        <dgm:presLayoutVars>
          <dgm:chMax val="1"/>
          <dgm:bulletEnabled val="1"/>
        </dgm:presLayoutVars>
      </dgm:prSet>
      <dgm:spPr/>
      <dgm:t>
        <a:bodyPr/>
        <a:lstStyle/>
        <a:p>
          <a:endParaRPr lang="en-US"/>
        </a:p>
      </dgm:t>
    </dgm:pt>
  </dgm:ptLst>
  <dgm:cxnLst>
    <dgm:cxn modelId="{B4B47308-C533-4096-9FF4-76E142C3C739}" type="presOf" srcId="{58210E5A-304E-457E-A992-97A37A5E90D1}" destId="{78FF5540-BD5F-406C-AB2A-3ACC37C1D5E4}" srcOrd="1" destOrd="0" presId="urn:microsoft.com/office/officeart/2005/8/layout/target3"/>
    <dgm:cxn modelId="{C48A0400-CBCF-45CF-B7D9-F892319EF350}" srcId="{D3809ACC-A5BF-4B69-B6ED-77E4B0D66FA2}" destId="{57873245-33FD-4693-A843-30B68B5BDE6A}" srcOrd="0" destOrd="0" parTransId="{63C45A7C-352E-4108-9687-718D48F221F7}" sibTransId="{DB2FA996-51B3-4EFA-97C4-1305FB5ADCFB}"/>
    <dgm:cxn modelId="{F646A494-2D60-481E-BD53-48542B165649}" type="presOf" srcId="{57873245-33FD-4693-A843-30B68B5BDE6A}" destId="{9BDF6B82-0C46-4D60-9C17-6299F4A69373}" srcOrd="0" destOrd="0" presId="urn:microsoft.com/office/officeart/2005/8/layout/target3"/>
    <dgm:cxn modelId="{9C909434-8EFB-449A-A48F-D300E8EF0678}" type="presOf" srcId="{57873245-33FD-4693-A843-30B68B5BDE6A}" destId="{4AD5BC5F-1EE2-4616-8BFC-AA3E55B5595E}" srcOrd="1" destOrd="0" presId="urn:microsoft.com/office/officeart/2005/8/layout/target3"/>
    <dgm:cxn modelId="{0EA3C792-E957-4552-848A-5415C5C1884F}" srcId="{D3809ACC-A5BF-4B69-B6ED-77E4B0D66FA2}" destId="{58210E5A-304E-457E-A992-97A37A5E90D1}" srcOrd="1" destOrd="0" parTransId="{896B03B7-EDBC-44AC-B9E4-1F7A40E49DE8}" sibTransId="{57EA86D1-100B-4499-844B-9E9C965635F8}"/>
    <dgm:cxn modelId="{0B5451F6-3A28-4E37-AFC2-BCCF24964F3E}" type="presOf" srcId="{D3809ACC-A5BF-4B69-B6ED-77E4B0D66FA2}" destId="{DB870E1E-CD26-438B-B5CB-9E1C2DCC9C86}" srcOrd="0" destOrd="0" presId="urn:microsoft.com/office/officeart/2005/8/layout/target3"/>
    <dgm:cxn modelId="{6BBA08A5-0015-46F3-A273-30811746A1D5}" type="presOf" srcId="{58210E5A-304E-457E-A992-97A37A5E90D1}" destId="{F5EFF186-9B55-4F49-A6A1-50A245E59274}" srcOrd="0" destOrd="0" presId="urn:microsoft.com/office/officeart/2005/8/layout/target3"/>
    <dgm:cxn modelId="{5DF692C0-9C59-4208-B7F8-A4377FA2D177}" type="presParOf" srcId="{DB870E1E-CD26-438B-B5CB-9E1C2DCC9C86}" destId="{36B9C1F4-FCE6-4D32-89CA-FBCF28C68866}" srcOrd="0" destOrd="0" presId="urn:microsoft.com/office/officeart/2005/8/layout/target3"/>
    <dgm:cxn modelId="{B58733FC-7B04-4F84-809F-F8F0251C6613}" type="presParOf" srcId="{DB870E1E-CD26-438B-B5CB-9E1C2DCC9C86}" destId="{63FEE8E1-915F-4A48-8CA7-16656AED55BC}" srcOrd="1" destOrd="0" presId="urn:microsoft.com/office/officeart/2005/8/layout/target3"/>
    <dgm:cxn modelId="{C4908D24-097C-4507-9638-02553A279F86}" type="presParOf" srcId="{DB870E1E-CD26-438B-B5CB-9E1C2DCC9C86}" destId="{9BDF6B82-0C46-4D60-9C17-6299F4A69373}" srcOrd="2" destOrd="0" presId="urn:microsoft.com/office/officeart/2005/8/layout/target3"/>
    <dgm:cxn modelId="{E7839ACD-4729-4257-8105-60231A8A9AE6}" type="presParOf" srcId="{DB870E1E-CD26-438B-B5CB-9E1C2DCC9C86}" destId="{32CDA4D0-784A-4B80-948E-1D9A4B546322}" srcOrd="3" destOrd="0" presId="urn:microsoft.com/office/officeart/2005/8/layout/target3"/>
    <dgm:cxn modelId="{0F1537BC-23E1-4D54-A2EC-51EF38476D6D}" type="presParOf" srcId="{DB870E1E-CD26-438B-B5CB-9E1C2DCC9C86}" destId="{C1EA57B1-A028-439B-A680-FFB0566815F0}" srcOrd="4" destOrd="0" presId="urn:microsoft.com/office/officeart/2005/8/layout/target3"/>
    <dgm:cxn modelId="{731A9C58-29A6-44D2-A9DD-004B8B972EE8}" type="presParOf" srcId="{DB870E1E-CD26-438B-B5CB-9E1C2DCC9C86}" destId="{F5EFF186-9B55-4F49-A6A1-50A245E59274}" srcOrd="5" destOrd="0" presId="urn:microsoft.com/office/officeart/2005/8/layout/target3"/>
    <dgm:cxn modelId="{196EDEDB-EF24-4F70-B48D-45FBB334CD36}" type="presParOf" srcId="{DB870E1E-CD26-438B-B5CB-9E1C2DCC9C86}" destId="{4AD5BC5F-1EE2-4616-8BFC-AA3E55B5595E}" srcOrd="6" destOrd="0" presId="urn:microsoft.com/office/officeart/2005/8/layout/target3"/>
    <dgm:cxn modelId="{0015883F-EFD9-4D8C-B342-4B0475CA3233}" type="presParOf" srcId="{DB870E1E-CD26-438B-B5CB-9E1C2DCC9C86}" destId="{78FF5540-BD5F-406C-AB2A-3ACC37C1D5E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B2E2D9-F9CB-45C0-844A-88DFEB449E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6BE08C-3ADE-4356-8789-F036A150296B}">
      <dgm:prSet/>
      <dgm:spPr>
        <a:solidFill>
          <a:schemeClr val="tx2">
            <a:lumMod val="90000"/>
          </a:schemeClr>
        </a:solidFill>
      </dgm:spPr>
      <dgm:t>
        <a:bodyPr/>
        <a:lstStyle/>
        <a:p>
          <a:pPr rtl="0"/>
          <a:r>
            <a:rPr lang="en-US" b="1" dirty="0" smtClean="0">
              <a:solidFill>
                <a:schemeClr val="bg1"/>
              </a:solidFill>
            </a:rPr>
            <a:t>Receivable</a:t>
          </a:r>
          <a:r>
            <a:rPr lang="en-US" dirty="0" smtClean="0">
              <a:solidFill>
                <a:schemeClr val="bg1"/>
              </a:solidFill>
            </a:rPr>
            <a:t> is the money that a company has a right to receive because it had provided customers with goods and/or services. </a:t>
          </a:r>
          <a:endParaRPr lang="en-US" dirty="0">
            <a:solidFill>
              <a:schemeClr val="bg1"/>
            </a:solidFill>
          </a:endParaRPr>
        </a:p>
      </dgm:t>
    </dgm:pt>
    <dgm:pt modelId="{5C40D4A2-6D95-4643-8E2A-52136FCBE044}" type="parTrans" cxnId="{4C404252-7F34-46F1-BA21-B1B522BF9C7E}">
      <dgm:prSet/>
      <dgm:spPr/>
      <dgm:t>
        <a:bodyPr/>
        <a:lstStyle/>
        <a:p>
          <a:endParaRPr lang="en-US"/>
        </a:p>
      </dgm:t>
    </dgm:pt>
    <dgm:pt modelId="{5A47561A-A6F4-4408-AFEE-6A40B976852C}" type="sibTrans" cxnId="{4C404252-7F34-46F1-BA21-B1B522BF9C7E}">
      <dgm:prSet/>
      <dgm:spPr/>
      <dgm:t>
        <a:bodyPr/>
        <a:lstStyle/>
        <a:p>
          <a:endParaRPr lang="en-US"/>
        </a:p>
      </dgm:t>
    </dgm:pt>
    <dgm:pt modelId="{6BD0CF07-302B-45E1-82A1-39DB45A26A23}">
      <dgm:prSet/>
      <dgm:spPr>
        <a:solidFill>
          <a:schemeClr val="tx2">
            <a:lumMod val="90000"/>
          </a:schemeClr>
        </a:solidFill>
      </dgm:spPr>
      <dgm:t>
        <a:bodyPr/>
        <a:lstStyle/>
        <a:p>
          <a:pPr rtl="0"/>
          <a:r>
            <a:rPr lang="en-US" dirty="0" smtClean="0">
              <a:solidFill>
                <a:schemeClr val="bg1"/>
              </a:solidFill>
            </a:rPr>
            <a:t>Under accrual accounting, anytime external work is completed and goods have been delivered but there is no cash exchange, department has to book a receivable (object code:14XX) in the account. </a:t>
          </a:r>
        </a:p>
        <a:p>
          <a:pPr rtl="0"/>
          <a:r>
            <a:rPr lang="en-US" b="1" dirty="0" smtClean="0">
              <a:solidFill>
                <a:schemeClr val="bg1"/>
              </a:solidFill>
            </a:rPr>
            <a:t>This ensures that revenue is recorded in the correct period.</a:t>
          </a:r>
        </a:p>
        <a:p>
          <a:pPr rtl="0"/>
          <a:r>
            <a:rPr lang="en-US" b="0" dirty="0" smtClean="0">
              <a:solidFill>
                <a:schemeClr val="bg1"/>
              </a:solidFill>
            </a:rPr>
            <a:t>Note:  We do not book receivables on internal revenue.  The reasoning is we would basically be booking receivables to ourselves (thinking of CSU as a whole)</a:t>
          </a:r>
          <a:endParaRPr lang="en-US" b="0" dirty="0">
            <a:solidFill>
              <a:schemeClr val="bg1"/>
            </a:solidFill>
          </a:endParaRPr>
        </a:p>
      </dgm:t>
    </dgm:pt>
    <dgm:pt modelId="{612B920C-0352-4191-A42B-4A7FC070D6CC}" type="parTrans" cxnId="{9BDD5091-D172-48A1-9A7C-3A6FB12252AA}">
      <dgm:prSet/>
      <dgm:spPr/>
      <dgm:t>
        <a:bodyPr/>
        <a:lstStyle/>
        <a:p>
          <a:endParaRPr lang="en-US"/>
        </a:p>
      </dgm:t>
    </dgm:pt>
    <dgm:pt modelId="{E3328984-D278-43AF-A121-9D48953FBD72}" type="sibTrans" cxnId="{9BDD5091-D172-48A1-9A7C-3A6FB12252AA}">
      <dgm:prSet/>
      <dgm:spPr/>
      <dgm:t>
        <a:bodyPr/>
        <a:lstStyle/>
        <a:p>
          <a:endParaRPr lang="en-US"/>
        </a:p>
      </dgm:t>
    </dgm:pt>
    <dgm:pt modelId="{DF865605-1906-4E80-9848-D818483A450E}" type="pres">
      <dgm:prSet presAssocID="{3DB2E2D9-F9CB-45C0-844A-88DFEB449E45}" presName="linear" presStyleCnt="0">
        <dgm:presLayoutVars>
          <dgm:animLvl val="lvl"/>
          <dgm:resizeHandles val="exact"/>
        </dgm:presLayoutVars>
      </dgm:prSet>
      <dgm:spPr/>
      <dgm:t>
        <a:bodyPr/>
        <a:lstStyle/>
        <a:p>
          <a:endParaRPr lang="en-US"/>
        </a:p>
      </dgm:t>
    </dgm:pt>
    <dgm:pt modelId="{4DAA7AB1-ABA0-44DB-88F8-DE02F0E56A8E}" type="pres">
      <dgm:prSet presAssocID="{596BE08C-3ADE-4356-8789-F036A150296B}" presName="parentText" presStyleLbl="node1" presStyleIdx="0" presStyleCnt="2" custLinFactY="-23213" custLinFactNeighborX="753" custLinFactNeighborY="-100000">
        <dgm:presLayoutVars>
          <dgm:chMax val="0"/>
          <dgm:bulletEnabled val="1"/>
        </dgm:presLayoutVars>
      </dgm:prSet>
      <dgm:spPr/>
      <dgm:t>
        <a:bodyPr/>
        <a:lstStyle/>
        <a:p>
          <a:endParaRPr lang="en-US"/>
        </a:p>
      </dgm:t>
    </dgm:pt>
    <dgm:pt modelId="{5AAB23AB-4A31-4E56-9A48-9229541CB0D7}" type="pres">
      <dgm:prSet presAssocID="{5A47561A-A6F4-4408-AFEE-6A40B976852C}" presName="spacer" presStyleCnt="0"/>
      <dgm:spPr/>
    </dgm:pt>
    <dgm:pt modelId="{C603AA49-FDEB-423D-85A6-4B4BB01262D4}" type="pres">
      <dgm:prSet presAssocID="{6BD0CF07-302B-45E1-82A1-39DB45A26A23}" presName="parentText" presStyleLbl="node1" presStyleIdx="1" presStyleCnt="2">
        <dgm:presLayoutVars>
          <dgm:chMax val="0"/>
          <dgm:bulletEnabled val="1"/>
        </dgm:presLayoutVars>
      </dgm:prSet>
      <dgm:spPr/>
      <dgm:t>
        <a:bodyPr/>
        <a:lstStyle/>
        <a:p>
          <a:endParaRPr lang="en-US"/>
        </a:p>
      </dgm:t>
    </dgm:pt>
  </dgm:ptLst>
  <dgm:cxnLst>
    <dgm:cxn modelId="{11C3A98F-56A1-41C3-9858-F6B9A156E302}" type="presOf" srcId="{3DB2E2D9-F9CB-45C0-844A-88DFEB449E45}" destId="{DF865605-1906-4E80-9848-D818483A450E}" srcOrd="0" destOrd="0" presId="urn:microsoft.com/office/officeart/2005/8/layout/vList2"/>
    <dgm:cxn modelId="{DA012608-2A57-43F8-8B1E-974AE4A373ED}" type="presOf" srcId="{596BE08C-3ADE-4356-8789-F036A150296B}" destId="{4DAA7AB1-ABA0-44DB-88F8-DE02F0E56A8E}" srcOrd="0" destOrd="0" presId="urn:microsoft.com/office/officeart/2005/8/layout/vList2"/>
    <dgm:cxn modelId="{4C404252-7F34-46F1-BA21-B1B522BF9C7E}" srcId="{3DB2E2D9-F9CB-45C0-844A-88DFEB449E45}" destId="{596BE08C-3ADE-4356-8789-F036A150296B}" srcOrd="0" destOrd="0" parTransId="{5C40D4A2-6D95-4643-8E2A-52136FCBE044}" sibTransId="{5A47561A-A6F4-4408-AFEE-6A40B976852C}"/>
    <dgm:cxn modelId="{9BDD5091-D172-48A1-9A7C-3A6FB12252AA}" srcId="{3DB2E2D9-F9CB-45C0-844A-88DFEB449E45}" destId="{6BD0CF07-302B-45E1-82A1-39DB45A26A23}" srcOrd="1" destOrd="0" parTransId="{612B920C-0352-4191-A42B-4A7FC070D6CC}" sibTransId="{E3328984-D278-43AF-A121-9D48953FBD72}"/>
    <dgm:cxn modelId="{5B21A8B8-0615-4E8D-93D4-547133A0C41D}" type="presOf" srcId="{6BD0CF07-302B-45E1-82A1-39DB45A26A23}" destId="{C603AA49-FDEB-423D-85A6-4B4BB01262D4}" srcOrd="0" destOrd="0" presId="urn:microsoft.com/office/officeart/2005/8/layout/vList2"/>
    <dgm:cxn modelId="{D326AAA2-AB8E-49A4-B261-006DAEDF48BF}" type="presParOf" srcId="{DF865605-1906-4E80-9848-D818483A450E}" destId="{4DAA7AB1-ABA0-44DB-88F8-DE02F0E56A8E}" srcOrd="0" destOrd="0" presId="urn:microsoft.com/office/officeart/2005/8/layout/vList2"/>
    <dgm:cxn modelId="{27277588-0FE7-4A3F-9B87-0F8C1BE3900D}" type="presParOf" srcId="{DF865605-1906-4E80-9848-D818483A450E}" destId="{5AAB23AB-4A31-4E56-9A48-9229541CB0D7}" srcOrd="1" destOrd="0" presId="urn:microsoft.com/office/officeart/2005/8/layout/vList2"/>
    <dgm:cxn modelId="{D50EF7E5-8E54-4EB0-B63A-C888C64DD3DD}" type="presParOf" srcId="{DF865605-1906-4E80-9848-D818483A450E}" destId="{C603AA49-FDEB-423D-85A6-4B4BB01262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EE5FF-65E0-48F1-8307-BB96E91ABA55}">
      <dsp:nvSpPr>
        <dsp:cNvPr id="0" name=""/>
        <dsp:cNvSpPr/>
      </dsp:nvSpPr>
      <dsp:spPr>
        <a:xfrm>
          <a:off x="3479" y="319322"/>
          <a:ext cx="4864539" cy="10352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kern="1200" dirty="0" smtClean="0"/>
            <a:t>Cash Method</a:t>
          </a:r>
          <a:endParaRPr lang="en-US" sz="6000" kern="1200" dirty="0"/>
        </a:p>
      </dsp:txBody>
      <dsp:txXfrm>
        <a:off x="33800" y="349643"/>
        <a:ext cx="4803897" cy="974599"/>
      </dsp:txXfrm>
    </dsp:sp>
    <dsp:sp modelId="{E33AD1D2-8849-4078-AB23-11254D8FBAAB}">
      <dsp:nvSpPr>
        <dsp:cNvPr id="0" name=""/>
        <dsp:cNvSpPr/>
      </dsp:nvSpPr>
      <dsp:spPr>
        <a:xfrm>
          <a:off x="489933" y="1354564"/>
          <a:ext cx="486453" cy="509556"/>
        </a:xfrm>
        <a:custGeom>
          <a:avLst/>
          <a:gdLst/>
          <a:ahLst/>
          <a:cxnLst/>
          <a:rect l="0" t="0" r="0" b="0"/>
          <a:pathLst>
            <a:path>
              <a:moveTo>
                <a:pt x="0" y="0"/>
              </a:moveTo>
              <a:lnTo>
                <a:pt x="0" y="509556"/>
              </a:lnTo>
              <a:lnTo>
                <a:pt x="486453" y="50955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DBBA5-6E75-4E07-8798-419B66FDB1AF}">
      <dsp:nvSpPr>
        <dsp:cNvPr id="0" name=""/>
        <dsp:cNvSpPr/>
      </dsp:nvSpPr>
      <dsp:spPr>
        <a:xfrm>
          <a:off x="976387" y="1613374"/>
          <a:ext cx="3543475" cy="5014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sz="1700" kern="1200" dirty="0" smtClean="0"/>
            <a:t>Income is recorded when cash/check is received</a:t>
          </a:r>
          <a:endParaRPr lang="en-US" sz="1700" kern="1200" dirty="0"/>
        </a:p>
      </dsp:txBody>
      <dsp:txXfrm>
        <a:off x="991075" y="1628062"/>
        <a:ext cx="3514099" cy="472115"/>
      </dsp:txXfrm>
    </dsp:sp>
    <dsp:sp modelId="{42B77989-06DE-4596-8B7E-3335EBD2F685}">
      <dsp:nvSpPr>
        <dsp:cNvPr id="0" name=""/>
        <dsp:cNvSpPr/>
      </dsp:nvSpPr>
      <dsp:spPr>
        <a:xfrm>
          <a:off x="489933" y="1354564"/>
          <a:ext cx="486453" cy="1282172"/>
        </a:xfrm>
        <a:custGeom>
          <a:avLst/>
          <a:gdLst/>
          <a:ahLst/>
          <a:cxnLst/>
          <a:rect l="0" t="0" r="0" b="0"/>
          <a:pathLst>
            <a:path>
              <a:moveTo>
                <a:pt x="0" y="0"/>
              </a:moveTo>
              <a:lnTo>
                <a:pt x="0" y="1282172"/>
              </a:lnTo>
              <a:lnTo>
                <a:pt x="486453" y="12821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C138B-205B-495B-A4F2-419150C65441}">
      <dsp:nvSpPr>
        <dsp:cNvPr id="0" name=""/>
        <dsp:cNvSpPr/>
      </dsp:nvSpPr>
      <dsp:spPr>
        <a:xfrm>
          <a:off x="976387" y="2373676"/>
          <a:ext cx="3478892" cy="5261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sz="1700" kern="1200" dirty="0" smtClean="0"/>
            <a:t>Expenses are recorded when the vendor is paid</a:t>
          </a:r>
          <a:endParaRPr lang="en-US" sz="1700" kern="1200" dirty="0"/>
        </a:p>
      </dsp:txBody>
      <dsp:txXfrm>
        <a:off x="991797" y="2389086"/>
        <a:ext cx="3448072" cy="495300"/>
      </dsp:txXfrm>
    </dsp:sp>
    <dsp:sp modelId="{791359A9-DDEB-4864-97B0-B66188CA15BF}">
      <dsp:nvSpPr>
        <dsp:cNvPr id="0" name=""/>
        <dsp:cNvSpPr/>
      </dsp:nvSpPr>
      <dsp:spPr>
        <a:xfrm>
          <a:off x="5385639" y="319322"/>
          <a:ext cx="5093824" cy="10352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kern="1200" dirty="0" smtClean="0"/>
            <a:t>Accrual Method</a:t>
          </a:r>
          <a:endParaRPr lang="en-US" sz="6000" kern="1200" dirty="0"/>
        </a:p>
      </dsp:txBody>
      <dsp:txXfrm>
        <a:off x="5415960" y="349643"/>
        <a:ext cx="5033182" cy="974599"/>
      </dsp:txXfrm>
    </dsp:sp>
    <dsp:sp modelId="{B6BA103B-8BEB-4950-8464-5D4959580448}">
      <dsp:nvSpPr>
        <dsp:cNvPr id="0" name=""/>
        <dsp:cNvSpPr/>
      </dsp:nvSpPr>
      <dsp:spPr>
        <a:xfrm>
          <a:off x="5895021" y="1354564"/>
          <a:ext cx="509382" cy="519354"/>
        </a:xfrm>
        <a:custGeom>
          <a:avLst/>
          <a:gdLst/>
          <a:ahLst/>
          <a:cxnLst/>
          <a:rect l="0" t="0" r="0" b="0"/>
          <a:pathLst>
            <a:path>
              <a:moveTo>
                <a:pt x="0" y="0"/>
              </a:moveTo>
              <a:lnTo>
                <a:pt x="0" y="519354"/>
              </a:lnTo>
              <a:lnTo>
                <a:pt x="509382" y="5193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6F143-4598-4D51-8EA9-CBF65215D576}">
      <dsp:nvSpPr>
        <dsp:cNvPr id="0" name=""/>
        <dsp:cNvSpPr/>
      </dsp:nvSpPr>
      <dsp:spPr>
        <a:xfrm>
          <a:off x="6404404" y="1613374"/>
          <a:ext cx="3367765" cy="5210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sz="1700" kern="1200" dirty="0" smtClean="0"/>
            <a:t>Income is recorded when the sale occurs (earned)</a:t>
          </a:r>
          <a:endParaRPr lang="en-US" sz="1700" kern="1200" dirty="0"/>
        </a:p>
      </dsp:txBody>
      <dsp:txXfrm>
        <a:off x="6419666" y="1628636"/>
        <a:ext cx="3337241" cy="490564"/>
      </dsp:txXfrm>
    </dsp:sp>
    <dsp:sp modelId="{AF66D935-03E8-4C00-9006-0FAC71A3A9AF}">
      <dsp:nvSpPr>
        <dsp:cNvPr id="0" name=""/>
        <dsp:cNvSpPr/>
      </dsp:nvSpPr>
      <dsp:spPr>
        <a:xfrm>
          <a:off x="5895021" y="1354564"/>
          <a:ext cx="509382" cy="1444498"/>
        </a:xfrm>
        <a:custGeom>
          <a:avLst/>
          <a:gdLst/>
          <a:ahLst/>
          <a:cxnLst/>
          <a:rect l="0" t="0" r="0" b="0"/>
          <a:pathLst>
            <a:path>
              <a:moveTo>
                <a:pt x="0" y="0"/>
              </a:moveTo>
              <a:lnTo>
                <a:pt x="0" y="1444498"/>
              </a:lnTo>
              <a:lnTo>
                <a:pt x="509382" y="14444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67C92-DCA4-41B2-84D3-F7370E87A37A}">
      <dsp:nvSpPr>
        <dsp:cNvPr id="0" name=""/>
        <dsp:cNvSpPr/>
      </dsp:nvSpPr>
      <dsp:spPr>
        <a:xfrm>
          <a:off x="6404404" y="2393273"/>
          <a:ext cx="3482006" cy="8115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n-US" sz="1700" kern="1200" dirty="0" smtClean="0"/>
            <a:t>Expenses are recorded when the goods or services are received (and used)</a:t>
          </a:r>
          <a:endParaRPr lang="en-US" sz="1700" kern="1200" dirty="0"/>
        </a:p>
      </dsp:txBody>
      <dsp:txXfrm>
        <a:off x="6428174" y="2417043"/>
        <a:ext cx="3434466" cy="7640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F0758-1031-4362-B7E9-70FC99CB376A}">
      <dsp:nvSpPr>
        <dsp:cNvPr id="0" name=""/>
        <dsp:cNvSpPr/>
      </dsp:nvSpPr>
      <dsp:spPr>
        <a:xfrm>
          <a:off x="149701" y="0"/>
          <a:ext cx="4821568" cy="146346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If the AV document is coded as an “Adjustment” instead of having a reversal date then…</a:t>
          </a:r>
          <a:endParaRPr lang="en-US" sz="2300" kern="1200" dirty="0">
            <a:solidFill>
              <a:schemeClr val="bg1"/>
            </a:solidFill>
          </a:endParaRPr>
        </a:p>
      </dsp:txBody>
      <dsp:txXfrm>
        <a:off x="149701" y="0"/>
        <a:ext cx="4821568" cy="1463465"/>
      </dsp:txXfrm>
    </dsp:sp>
    <dsp:sp modelId="{D0D7BEB2-E23B-4DEB-876E-3CBAE343CB03}">
      <dsp:nvSpPr>
        <dsp:cNvPr id="0" name=""/>
        <dsp:cNvSpPr/>
      </dsp:nvSpPr>
      <dsp:spPr>
        <a:xfrm>
          <a:off x="458884" y="1167650"/>
          <a:ext cx="4821568" cy="146346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When the payment is received, cash receipt (CR) document should be deposited in 14XX object code as a negative receivable</a:t>
          </a:r>
          <a:endParaRPr lang="en-US" sz="2300" kern="1200" dirty="0">
            <a:solidFill>
              <a:schemeClr val="bg1"/>
            </a:solidFill>
          </a:endParaRPr>
        </a:p>
      </dsp:txBody>
      <dsp:txXfrm>
        <a:off x="458884" y="1167650"/>
        <a:ext cx="4821568" cy="1463465"/>
      </dsp:txXfrm>
    </dsp:sp>
    <dsp:sp modelId="{E785D42E-E7C9-4A16-A6B9-7BD2E48E1B9B}">
      <dsp:nvSpPr>
        <dsp:cNvPr id="0" name=""/>
        <dsp:cNvSpPr/>
      </dsp:nvSpPr>
      <dsp:spPr>
        <a:xfrm>
          <a:off x="6670410" y="32660"/>
          <a:ext cx="4821568" cy="1463465"/>
        </a:xfrm>
        <a:prstGeom prst="rect">
          <a:avLst/>
        </a:prstGeom>
        <a:solidFill>
          <a:schemeClr val="tx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What if the CR is deposited into 4XXX object code instead of 14XX object code?</a:t>
          </a:r>
          <a:endParaRPr lang="en-US" sz="2300" kern="1200" dirty="0">
            <a:solidFill>
              <a:schemeClr val="bg1"/>
            </a:solidFill>
          </a:endParaRPr>
        </a:p>
      </dsp:txBody>
      <dsp:txXfrm>
        <a:off x="6670410" y="32660"/>
        <a:ext cx="4821568" cy="1463465"/>
      </dsp:txXfrm>
    </dsp:sp>
    <dsp:sp modelId="{2B56495C-F6E0-48EF-AB87-B10138041214}">
      <dsp:nvSpPr>
        <dsp:cNvPr id="0" name=""/>
        <dsp:cNvSpPr/>
      </dsp:nvSpPr>
      <dsp:spPr>
        <a:xfrm>
          <a:off x="6992333" y="1262771"/>
          <a:ext cx="4821568" cy="1463465"/>
        </a:xfrm>
        <a:prstGeom prst="rect">
          <a:avLst/>
        </a:prstGeom>
        <a:solidFill>
          <a:schemeClr val="tx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Then GEC needs to take place to clear the 14XX object code. Support should show the CR /AV document showing where the payment was posted.</a:t>
          </a:r>
          <a:endParaRPr lang="en-US" sz="2300" kern="1200" dirty="0">
            <a:solidFill>
              <a:schemeClr val="bg1"/>
            </a:solidFill>
          </a:endParaRPr>
        </a:p>
      </dsp:txBody>
      <dsp:txXfrm>
        <a:off x="6992333" y="1262771"/>
        <a:ext cx="4821568" cy="1463465"/>
      </dsp:txXfrm>
    </dsp:sp>
    <dsp:sp modelId="{34CDBF98-8C24-4223-9D9D-ADC417799B62}">
      <dsp:nvSpPr>
        <dsp:cNvPr id="0" name=""/>
        <dsp:cNvSpPr/>
      </dsp:nvSpPr>
      <dsp:spPr>
        <a:xfrm>
          <a:off x="3331167" y="3234488"/>
          <a:ext cx="4821568" cy="1463465"/>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Balances in balance sheet object code like 14XX &amp; 2XXX, will continue to carryforward each year.</a:t>
          </a:r>
          <a:endParaRPr lang="en-US" sz="2300" kern="1200" dirty="0">
            <a:solidFill>
              <a:schemeClr val="bg1"/>
            </a:solidFill>
          </a:endParaRPr>
        </a:p>
      </dsp:txBody>
      <dsp:txXfrm>
        <a:off x="3331167" y="3234488"/>
        <a:ext cx="4821568" cy="1463465"/>
      </dsp:txXfrm>
    </dsp:sp>
    <dsp:sp modelId="{5671365A-1602-4E3D-B379-6016406C4B3E}">
      <dsp:nvSpPr>
        <dsp:cNvPr id="0" name=""/>
        <dsp:cNvSpPr/>
      </dsp:nvSpPr>
      <dsp:spPr>
        <a:xfrm>
          <a:off x="3936110" y="4503298"/>
          <a:ext cx="4821568" cy="1463465"/>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Therefore it’s important, that you review these object codes when reconciling the account.</a:t>
          </a:r>
          <a:endParaRPr lang="en-US" sz="2300" kern="1200" dirty="0">
            <a:solidFill>
              <a:schemeClr val="bg1"/>
            </a:solidFill>
          </a:endParaRPr>
        </a:p>
      </dsp:txBody>
      <dsp:txXfrm>
        <a:off x="3936110" y="4503298"/>
        <a:ext cx="4821568" cy="14634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A7AB1-ABA0-44DB-88F8-DE02F0E56A8E}">
      <dsp:nvSpPr>
        <dsp:cNvPr id="0" name=""/>
        <dsp:cNvSpPr/>
      </dsp:nvSpPr>
      <dsp:spPr>
        <a:xfrm>
          <a:off x="0" y="11785"/>
          <a:ext cx="10006049" cy="1801800"/>
        </a:xfrm>
        <a:prstGeom prst="roundRect">
          <a:avLst/>
        </a:prstGeom>
        <a:solidFill>
          <a:schemeClr val="tx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bg1"/>
              </a:solidFill>
            </a:rPr>
            <a:t>Accrued liabilities are </a:t>
          </a:r>
          <a:r>
            <a:rPr lang="en-US" sz="2800" b="1" kern="1200" dirty="0" smtClean="0">
              <a:solidFill>
                <a:schemeClr val="bg1"/>
              </a:solidFill>
            </a:rPr>
            <a:t>liabilities that reflect expenses that have not yet been paid </a:t>
          </a:r>
          <a:r>
            <a:rPr lang="en-US" sz="2800" kern="1200" dirty="0" smtClean="0">
              <a:solidFill>
                <a:schemeClr val="bg1"/>
              </a:solidFill>
            </a:rPr>
            <a:t>during an accounting period; in other words, a company's obligation to pay for goods and services that have been provided for which invoices have not yet been paid.</a:t>
          </a:r>
          <a:endParaRPr lang="en-US" sz="2800" kern="1200" dirty="0">
            <a:solidFill>
              <a:schemeClr val="bg1"/>
            </a:solidFill>
          </a:endParaRPr>
        </a:p>
      </dsp:txBody>
      <dsp:txXfrm>
        <a:off x="87957" y="99742"/>
        <a:ext cx="9830135" cy="1625886"/>
      </dsp:txXfrm>
    </dsp:sp>
    <dsp:sp modelId="{C603AA49-FDEB-423D-85A6-4B4BB01262D4}">
      <dsp:nvSpPr>
        <dsp:cNvPr id="0" name=""/>
        <dsp:cNvSpPr/>
      </dsp:nvSpPr>
      <dsp:spPr>
        <a:xfrm>
          <a:off x="0" y="1894225"/>
          <a:ext cx="10006049" cy="1801800"/>
        </a:xfrm>
        <a:prstGeom prst="roundRect">
          <a:avLst/>
        </a:prstGeom>
        <a:solidFill>
          <a:schemeClr val="tx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bg1"/>
              </a:solidFill>
            </a:rPr>
            <a:t> Department has to book these liabilities under object code: 2XXX in the correct period. </a:t>
          </a:r>
        </a:p>
      </dsp:txBody>
      <dsp:txXfrm>
        <a:off x="87957" y="1982182"/>
        <a:ext cx="9830135" cy="16258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A7AB1-ABA0-44DB-88F8-DE02F0E56A8E}">
      <dsp:nvSpPr>
        <dsp:cNvPr id="0" name=""/>
        <dsp:cNvSpPr/>
      </dsp:nvSpPr>
      <dsp:spPr>
        <a:xfrm>
          <a:off x="0" y="4087"/>
          <a:ext cx="8679181" cy="1158043"/>
        </a:xfrm>
        <a:prstGeom prst="roundRect">
          <a:avLst/>
        </a:prstGeom>
        <a:solidFill>
          <a:schemeClr val="tx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bg1"/>
              </a:solidFill>
            </a:rPr>
            <a:t>Unearned revenue is money received by an individual or company for a service or product that has yet to be fulfilled. In other words; Revenue received in FY18, but earned in FY19</a:t>
          </a:r>
          <a:endParaRPr lang="en-US" sz="2200" kern="1200" dirty="0">
            <a:solidFill>
              <a:schemeClr val="bg1"/>
            </a:solidFill>
          </a:endParaRPr>
        </a:p>
      </dsp:txBody>
      <dsp:txXfrm>
        <a:off x="56531" y="60618"/>
        <a:ext cx="8566119" cy="1044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8D3C8-1F37-4D36-A747-00831D6EE3EA}">
      <dsp:nvSpPr>
        <dsp:cNvPr id="0" name=""/>
        <dsp:cNvSpPr/>
      </dsp:nvSpPr>
      <dsp:spPr>
        <a:xfrm>
          <a:off x="4406472" y="714"/>
          <a:ext cx="6609708" cy="278801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Prepaid Expenses (1740)</a:t>
          </a:r>
          <a:endParaRPr lang="en-US" sz="2600" kern="1200" dirty="0"/>
        </a:p>
        <a:p>
          <a:pPr marL="457200" lvl="2" indent="-228600" algn="l" defTabSz="1155700">
            <a:lnSpc>
              <a:spcPct val="90000"/>
            </a:lnSpc>
            <a:spcBef>
              <a:spcPct val="0"/>
            </a:spcBef>
            <a:spcAft>
              <a:spcPct val="15000"/>
            </a:spcAft>
            <a:buChar char="••"/>
          </a:pPr>
          <a:r>
            <a:rPr lang="en-US" sz="2600" i="1" kern="1200" dirty="0" smtClean="0"/>
            <a:t>Service contracts</a:t>
          </a:r>
          <a:endParaRPr lang="en-US" sz="2600" i="1" kern="1200" dirty="0"/>
        </a:p>
        <a:p>
          <a:pPr marL="457200" lvl="2" indent="-228600" algn="l" defTabSz="1155700">
            <a:lnSpc>
              <a:spcPct val="90000"/>
            </a:lnSpc>
            <a:spcBef>
              <a:spcPct val="0"/>
            </a:spcBef>
            <a:spcAft>
              <a:spcPct val="15000"/>
            </a:spcAft>
            <a:buChar char="••"/>
          </a:pPr>
          <a:r>
            <a:rPr lang="en-US" sz="2600" i="1" kern="1200" dirty="0" smtClean="0"/>
            <a:t>Registration Expenses</a:t>
          </a:r>
          <a:endParaRPr lang="en-US" sz="2600" i="1" kern="1200" dirty="0"/>
        </a:p>
        <a:p>
          <a:pPr marL="457200" lvl="2" indent="-228600" algn="l" defTabSz="1155700">
            <a:lnSpc>
              <a:spcPct val="90000"/>
            </a:lnSpc>
            <a:spcBef>
              <a:spcPct val="0"/>
            </a:spcBef>
            <a:spcAft>
              <a:spcPct val="15000"/>
            </a:spcAft>
            <a:buChar char="••"/>
          </a:pPr>
          <a:r>
            <a:rPr lang="en-US" sz="2600" i="1" kern="1200" dirty="0" smtClean="0"/>
            <a:t>Airline tickets for next year’s travels</a:t>
          </a:r>
          <a:endParaRPr lang="en-US" sz="2600" i="1" kern="1200" dirty="0"/>
        </a:p>
        <a:p>
          <a:pPr marL="228600" lvl="1" indent="-228600" algn="l" defTabSz="1155700">
            <a:lnSpc>
              <a:spcPct val="90000"/>
            </a:lnSpc>
            <a:spcBef>
              <a:spcPct val="0"/>
            </a:spcBef>
            <a:spcAft>
              <a:spcPct val="15000"/>
            </a:spcAft>
            <a:buChar char="••"/>
          </a:pPr>
          <a:r>
            <a:rPr lang="en-US" sz="2600" kern="1200" dirty="0" smtClean="0"/>
            <a:t>Receivables (14XX)</a:t>
          </a:r>
          <a:endParaRPr lang="en-US" sz="2600" kern="1200" dirty="0"/>
        </a:p>
      </dsp:txBody>
      <dsp:txXfrm>
        <a:off x="4406472" y="349216"/>
        <a:ext cx="5564201" cy="2091014"/>
      </dsp:txXfrm>
    </dsp:sp>
    <dsp:sp modelId="{91B961C1-9C8A-40C1-9D59-B0A968086072}">
      <dsp:nvSpPr>
        <dsp:cNvPr id="0" name=""/>
        <dsp:cNvSpPr/>
      </dsp:nvSpPr>
      <dsp:spPr>
        <a:xfrm>
          <a:off x="0" y="0"/>
          <a:ext cx="4406472" cy="27880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Other Accruals -  Assets</a:t>
          </a:r>
          <a:endParaRPr lang="en-US" sz="4000" kern="1200" dirty="0"/>
        </a:p>
      </dsp:txBody>
      <dsp:txXfrm>
        <a:off x="136100" y="136100"/>
        <a:ext cx="4134272" cy="2515818"/>
      </dsp:txXfrm>
    </dsp:sp>
    <dsp:sp modelId="{BBC94171-7A0C-472A-B50C-F0617EAFBED0}">
      <dsp:nvSpPr>
        <dsp:cNvPr id="0" name=""/>
        <dsp:cNvSpPr/>
      </dsp:nvSpPr>
      <dsp:spPr>
        <a:xfrm>
          <a:off x="4406472" y="3067535"/>
          <a:ext cx="6609708" cy="278801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Unearned Revenue (2590)</a:t>
          </a:r>
          <a:endParaRPr lang="en-US" sz="2600" kern="1200" dirty="0"/>
        </a:p>
        <a:p>
          <a:pPr marL="457200" lvl="2" indent="-228600" algn="l" defTabSz="1155700">
            <a:lnSpc>
              <a:spcPct val="90000"/>
            </a:lnSpc>
            <a:spcBef>
              <a:spcPct val="0"/>
            </a:spcBef>
            <a:spcAft>
              <a:spcPct val="15000"/>
            </a:spcAft>
            <a:buChar char="••"/>
          </a:pPr>
          <a:r>
            <a:rPr lang="en-US" sz="2600" kern="1200" dirty="0" smtClean="0"/>
            <a:t>Revenue received in FY18, but earned in FY19. Example – Football tickets sold in June 2018 but game is scheduled in July 2019.</a:t>
          </a:r>
          <a:endParaRPr lang="en-US" sz="2600" kern="1200" dirty="0"/>
        </a:p>
        <a:p>
          <a:pPr marL="228600" lvl="1" indent="-228600" algn="l" defTabSz="1155700">
            <a:lnSpc>
              <a:spcPct val="90000"/>
            </a:lnSpc>
            <a:spcBef>
              <a:spcPct val="0"/>
            </a:spcBef>
            <a:spcAft>
              <a:spcPct val="15000"/>
            </a:spcAft>
            <a:buChar char="••"/>
          </a:pPr>
          <a:r>
            <a:rPr lang="en-US" sz="2600" kern="1200" dirty="0" smtClean="0"/>
            <a:t>Year End Payable (2103)</a:t>
          </a:r>
          <a:endParaRPr lang="en-US" sz="2600" kern="1200" dirty="0"/>
        </a:p>
      </dsp:txBody>
      <dsp:txXfrm>
        <a:off x="4406472" y="3416037"/>
        <a:ext cx="5564201" cy="2091014"/>
      </dsp:txXfrm>
    </dsp:sp>
    <dsp:sp modelId="{4C6D4D06-B2F5-454E-87EA-D6EDDAAAD5E9}">
      <dsp:nvSpPr>
        <dsp:cNvPr id="0" name=""/>
        <dsp:cNvSpPr/>
      </dsp:nvSpPr>
      <dsp:spPr>
        <a:xfrm>
          <a:off x="0" y="3067535"/>
          <a:ext cx="4406472" cy="27880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Other Accruals -  Liabilities</a:t>
          </a:r>
          <a:endParaRPr lang="en-US" sz="4000" kern="1200" dirty="0"/>
        </a:p>
      </dsp:txBody>
      <dsp:txXfrm>
        <a:off x="136100" y="3203635"/>
        <a:ext cx="4134272" cy="2515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42E36-61CB-43D8-B8FE-E1DD1395C590}">
      <dsp:nvSpPr>
        <dsp:cNvPr id="0" name=""/>
        <dsp:cNvSpPr/>
      </dsp:nvSpPr>
      <dsp:spPr>
        <a:xfrm>
          <a:off x="0" y="0"/>
          <a:ext cx="719191" cy="71919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CEA98-8B3D-4B18-8F56-D89CA5B89525}">
      <dsp:nvSpPr>
        <dsp:cNvPr id="0" name=""/>
        <dsp:cNvSpPr/>
      </dsp:nvSpPr>
      <dsp:spPr>
        <a:xfrm>
          <a:off x="359595" y="0"/>
          <a:ext cx="1713669" cy="71919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FY18 Entry</a:t>
          </a:r>
          <a:endParaRPr lang="en-US" sz="2700" kern="1200" dirty="0"/>
        </a:p>
      </dsp:txBody>
      <dsp:txXfrm>
        <a:off x="359595" y="0"/>
        <a:ext cx="1713669" cy="719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2D089-870F-437E-8139-8E33D9E04055}">
      <dsp:nvSpPr>
        <dsp:cNvPr id="0" name=""/>
        <dsp:cNvSpPr/>
      </dsp:nvSpPr>
      <dsp:spPr>
        <a:xfrm>
          <a:off x="0" y="0"/>
          <a:ext cx="780836" cy="78083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7303A-ED6E-41A9-B1CA-B4D356970A64}">
      <dsp:nvSpPr>
        <dsp:cNvPr id="0" name=""/>
        <dsp:cNvSpPr/>
      </dsp:nvSpPr>
      <dsp:spPr>
        <a:xfrm>
          <a:off x="390418" y="0"/>
          <a:ext cx="1796718" cy="78083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t>FY19 Entry</a:t>
          </a:r>
          <a:endParaRPr lang="en-US" sz="2800" kern="1200"/>
        </a:p>
      </dsp:txBody>
      <dsp:txXfrm>
        <a:off x="390418" y="0"/>
        <a:ext cx="1796718" cy="7808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2D089-870F-437E-8139-8E33D9E04055}">
      <dsp:nvSpPr>
        <dsp:cNvPr id="0" name=""/>
        <dsp:cNvSpPr/>
      </dsp:nvSpPr>
      <dsp:spPr>
        <a:xfrm>
          <a:off x="0" y="0"/>
          <a:ext cx="703779" cy="70377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7303A-ED6E-41A9-B1CA-B4D356970A64}">
      <dsp:nvSpPr>
        <dsp:cNvPr id="0" name=""/>
        <dsp:cNvSpPr/>
      </dsp:nvSpPr>
      <dsp:spPr>
        <a:xfrm>
          <a:off x="351889" y="0"/>
          <a:ext cx="1479211" cy="70377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FY20 Entry</a:t>
          </a:r>
          <a:endParaRPr lang="en-US" sz="2300" kern="1200" dirty="0"/>
        </a:p>
      </dsp:txBody>
      <dsp:txXfrm>
        <a:off x="351889" y="0"/>
        <a:ext cx="1479211" cy="7037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9C1F4-FCE6-4D32-89CA-FBCF28C68866}">
      <dsp:nvSpPr>
        <dsp:cNvPr id="0" name=""/>
        <dsp:cNvSpPr/>
      </dsp:nvSpPr>
      <dsp:spPr>
        <a:xfrm>
          <a:off x="0" y="0"/>
          <a:ext cx="3541714" cy="354171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F6B82-0C46-4D60-9C17-6299F4A69373}">
      <dsp:nvSpPr>
        <dsp:cNvPr id="0" name=""/>
        <dsp:cNvSpPr/>
      </dsp:nvSpPr>
      <dsp:spPr>
        <a:xfrm>
          <a:off x="1770857" y="0"/>
          <a:ext cx="8135142" cy="354171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If the invoice is sent to A/P on June 2019, but a invoice date is for FY20 (July 2019-June 2020). A/P would automatically code it to a prepaid (1740) object code. </a:t>
          </a:r>
          <a:endParaRPr lang="en-US" sz="2900" kern="1200" dirty="0"/>
        </a:p>
      </dsp:txBody>
      <dsp:txXfrm>
        <a:off x="1770857" y="0"/>
        <a:ext cx="8135142" cy="1682314"/>
      </dsp:txXfrm>
    </dsp:sp>
    <dsp:sp modelId="{C1EA57B1-A028-439B-A680-FFB0566815F0}">
      <dsp:nvSpPr>
        <dsp:cNvPr id="0" name=""/>
        <dsp:cNvSpPr/>
      </dsp:nvSpPr>
      <dsp:spPr>
        <a:xfrm>
          <a:off x="929699" y="1682314"/>
          <a:ext cx="1682314" cy="168231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FF186-9B55-4F49-A6A1-50A245E59274}">
      <dsp:nvSpPr>
        <dsp:cNvPr id="0" name=""/>
        <dsp:cNvSpPr/>
      </dsp:nvSpPr>
      <dsp:spPr>
        <a:xfrm>
          <a:off x="1770857" y="1692593"/>
          <a:ext cx="8135142" cy="168231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In this case, you have to </a:t>
          </a:r>
          <a:r>
            <a:rPr lang="en-US" sz="2900" u="sng" kern="1200" dirty="0" smtClean="0"/>
            <a:t>manually</a:t>
          </a:r>
          <a:r>
            <a:rPr lang="en-US" sz="2900" kern="1200" dirty="0" smtClean="0"/>
            <a:t> move this to expense object code (6XXX) in FY20.</a:t>
          </a:r>
          <a:endParaRPr lang="en-US" sz="2900" kern="1200" dirty="0"/>
        </a:p>
      </dsp:txBody>
      <dsp:txXfrm>
        <a:off x="1770857" y="1692593"/>
        <a:ext cx="8135142" cy="16823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A7AB1-ABA0-44DB-88F8-DE02F0E56A8E}">
      <dsp:nvSpPr>
        <dsp:cNvPr id="0" name=""/>
        <dsp:cNvSpPr/>
      </dsp:nvSpPr>
      <dsp:spPr>
        <a:xfrm>
          <a:off x="0" y="0"/>
          <a:ext cx="10006049" cy="1679754"/>
        </a:xfrm>
        <a:prstGeom prst="roundRect">
          <a:avLst/>
        </a:prstGeom>
        <a:solidFill>
          <a:schemeClr val="tx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solidFill>
                <a:schemeClr val="bg1"/>
              </a:solidFill>
            </a:rPr>
            <a:t>Receivable</a:t>
          </a:r>
          <a:r>
            <a:rPr lang="en-US" sz="1900" kern="1200" dirty="0" smtClean="0">
              <a:solidFill>
                <a:schemeClr val="bg1"/>
              </a:solidFill>
            </a:rPr>
            <a:t> is the money that a company has a right to receive because it had provided customers with goods and/or services. </a:t>
          </a:r>
          <a:endParaRPr lang="en-US" sz="1900" kern="1200" dirty="0">
            <a:solidFill>
              <a:schemeClr val="bg1"/>
            </a:solidFill>
          </a:endParaRPr>
        </a:p>
      </dsp:txBody>
      <dsp:txXfrm>
        <a:off x="81999" y="81999"/>
        <a:ext cx="9842051" cy="1515756"/>
      </dsp:txXfrm>
    </dsp:sp>
    <dsp:sp modelId="{C603AA49-FDEB-423D-85A6-4B4BB01262D4}">
      <dsp:nvSpPr>
        <dsp:cNvPr id="0" name=""/>
        <dsp:cNvSpPr/>
      </dsp:nvSpPr>
      <dsp:spPr>
        <a:xfrm>
          <a:off x="0" y="1881265"/>
          <a:ext cx="10006049" cy="1679754"/>
        </a:xfrm>
        <a:prstGeom prst="roundRect">
          <a:avLst/>
        </a:prstGeom>
        <a:solidFill>
          <a:schemeClr val="tx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bg1"/>
              </a:solidFill>
            </a:rPr>
            <a:t>Under accrual accounting, anytime external work is completed and goods have been delivered but there is no cash exchange, department has to book a receivable (object code:14XX) in the account. </a:t>
          </a:r>
        </a:p>
        <a:p>
          <a:pPr lvl="0" algn="l" defTabSz="844550" rtl="0">
            <a:lnSpc>
              <a:spcPct val="90000"/>
            </a:lnSpc>
            <a:spcBef>
              <a:spcPct val="0"/>
            </a:spcBef>
            <a:spcAft>
              <a:spcPct val="35000"/>
            </a:spcAft>
          </a:pPr>
          <a:r>
            <a:rPr lang="en-US" sz="1900" b="1" kern="1200" dirty="0" smtClean="0">
              <a:solidFill>
                <a:schemeClr val="bg1"/>
              </a:solidFill>
            </a:rPr>
            <a:t>This ensures that revenue is recorded in the correct period.</a:t>
          </a:r>
        </a:p>
        <a:p>
          <a:pPr lvl="0" algn="l" defTabSz="844550" rtl="0">
            <a:lnSpc>
              <a:spcPct val="90000"/>
            </a:lnSpc>
            <a:spcBef>
              <a:spcPct val="0"/>
            </a:spcBef>
            <a:spcAft>
              <a:spcPct val="35000"/>
            </a:spcAft>
          </a:pPr>
          <a:r>
            <a:rPr lang="en-US" sz="1900" b="0" kern="1200" dirty="0" smtClean="0">
              <a:solidFill>
                <a:schemeClr val="bg1"/>
              </a:solidFill>
            </a:rPr>
            <a:t>Note:  We do not book receivables on internal revenue.  The reasoning is we would basically be booking receivables to ourselves (thinking of CSU as a whole)</a:t>
          </a:r>
          <a:endParaRPr lang="en-US" sz="1900" b="0" kern="1200" dirty="0">
            <a:solidFill>
              <a:schemeClr val="bg1"/>
            </a:solidFill>
          </a:endParaRPr>
        </a:p>
      </dsp:txBody>
      <dsp:txXfrm>
        <a:off x="81999" y="1963264"/>
        <a:ext cx="9842051" cy="15157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busfin.colostate.edu/Depts/Campus_Svc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92" y="1083739"/>
            <a:ext cx="9905998" cy="1478570"/>
          </a:xfrm>
        </p:spPr>
        <p:txBody>
          <a:bodyPr>
            <a:normAutofit/>
          </a:bodyPr>
          <a:lstStyle/>
          <a:p>
            <a:pPr algn="ctr"/>
            <a:r>
              <a:rPr lang="en-US" sz="4400" dirty="0" smtClean="0"/>
              <a:t>Accrual Accounting</a:t>
            </a:r>
            <a:endParaRPr lang="en-US" sz="4400" dirty="0"/>
          </a:p>
        </p:txBody>
      </p:sp>
      <p:sp>
        <p:nvSpPr>
          <p:cNvPr id="3" name="Content Placeholder 2"/>
          <p:cNvSpPr>
            <a:spLocks noGrp="1"/>
          </p:cNvSpPr>
          <p:nvPr>
            <p:ph idx="1"/>
          </p:nvPr>
        </p:nvSpPr>
        <p:spPr>
          <a:xfrm>
            <a:off x="4090738" y="2671010"/>
            <a:ext cx="3288631" cy="1989222"/>
          </a:xfrm>
        </p:spPr>
        <p:txBody>
          <a:bodyPr>
            <a:normAutofit/>
          </a:bodyPr>
          <a:lstStyle/>
          <a:p>
            <a:pPr marL="0" indent="0">
              <a:buNone/>
            </a:pPr>
            <a:r>
              <a:rPr lang="en-US" dirty="0" smtClean="0"/>
              <a:t>    </a:t>
            </a:r>
            <a:r>
              <a:rPr lang="en-US" sz="3600" dirty="0" smtClean="0"/>
              <a:t>Presented by</a:t>
            </a:r>
          </a:p>
          <a:p>
            <a:pPr marL="0" indent="0">
              <a:buNone/>
            </a:pPr>
            <a:r>
              <a:rPr lang="en-US" dirty="0" smtClean="0"/>
              <a:t>     Campus Services</a:t>
            </a:r>
            <a:endParaRPr lang="en-US" dirty="0"/>
          </a:p>
        </p:txBody>
      </p:sp>
    </p:spTree>
    <p:extLst>
      <p:ext uri="{BB962C8B-B14F-4D97-AF65-F5344CB8AC3E}">
        <p14:creationId xmlns:p14="http://schemas.microsoft.com/office/powerpoint/2010/main" val="1342401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06970" y="122869"/>
            <a:ext cx="4939690" cy="1225751"/>
          </a:xfrm>
        </p:spPr>
        <p:txBody>
          <a:bodyPr/>
          <a:lstStyle/>
          <a:p>
            <a:r>
              <a:rPr lang="en-US" dirty="0" smtClean="0"/>
              <a:t>accrual accounting</a:t>
            </a:r>
            <a:endParaRPr lang="en-US" dirty="0"/>
          </a:p>
        </p:txBody>
      </p:sp>
      <p:sp>
        <p:nvSpPr>
          <p:cNvPr id="3" name="Content Placeholder 2"/>
          <p:cNvSpPr>
            <a:spLocks noGrp="1"/>
          </p:cNvSpPr>
          <p:nvPr>
            <p:ph idx="1"/>
          </p:nvPr>
        </p:nvSpPr>
        <p:spPr>
          <a:xfrm>
            <a:off x="3452118" y="1541123"/>
            <a:ext cx="8948791" cy="3945278"/>
          </a:xfrm>
        </p:spPr>
        <p:txBody>
          <a:bodyPr>
            <a:normAutofit/>
          </a:bodyPr>
          <a:lstStyle/>
          <a:p>
            <a:pPr marL="0" indent="0">
              <a:buNone/>
            </a:pPr>
            <a:r>
              <a:rPr lang="en-US" dirty="0"/>
              <a:t>Accrual </a:t>
            </a:r>
            <a:r>
              <a:rPr lang="en-US" dirty="0" smtClean="0"/>
              <a:t>Accounting records </a:t>
            </a:r>
            <a:r>
              <a:rPr lang="en-US" dirty="0"/>
              <a:t>revenues and expenses when they are </a:t>
            </a:r>
            <a:endParaRPr lang="en-US" dirty="0" smtClean="0"/>
          </a:p>
          <a:p>
            <a:pPr marL="0" indent="0">
              <a:buNone/>
            </a:pPr>
            <a:r>
              <a:rPr lang="en-US" dirty="0" smtClean="0"/>
              <a:t>incurred</a:t>
            </a:r>
            <a:r>
              <a:rPr lang="en-US" dirty="0"/>
              <a:t>, regardless of when cash is exchanged. </a:t>
            </a:r>
            <a:endParaRPr lang="en-US" dirty="0" smtClean="0"/>
          </a:p>
          <a:p>
            <a:pPr marL="0" indent="0">
              <a:buNone/>
            </a:pPr>
            <a:endParaRPr lang="en-US" dirty="0"/>
          </a:p>
          <a:p>
            <a:pPr lvl="1"/>
            <a:r>
              <a:rPr lang="en-US" dirty="0"/>
              <a:t>Accrual refers to any individual entry recording revenue or expenses in the absence of a cash transaction</a:t>
            </a:r>
          </a:p>
          <a:p>
            <a:pPr lvl="1"/>
            <a:r>
              <a:rPr lang="en-US" dirty="0"/>
              <a:t>Expenses recognized when incurred and not </a:t>
            </a:r>
            <a:r>
              <a:rPr lang="en-US" dirty="0" smtClean="0"/>
              <a:t>paid</a:t>
            </a:r>
          </a:p>
          <a:p>
            <a:pPr lvl="1"/>
            <a:r>
              <a:rPr lang="en-US" dirty="0" smtClean="0"/>
              <a:t>Revenue recognition and matching principles are used under the accrual basis of accounting.</a:t>
            </a:r>
            <a:endParaRPr lang="en-US" dirty="0"/>
          </a:p>
          <a:p>
            <a:endParaRPr lang="en-US" dirty="0"/>
          </a:p>
        </p:txBody>
      </p:sp>
      <p:pic>
        <p:nvPicPr>
          <p:cNvPr id="7" name="Picture 6"/>
          <p:cNvPicPr>
            <a:picLocks noChangeAspect="1"/>
          </p:cNvPicPr>
          <p:nvPr/>
        </p:nvPicPr>
        <p:blipFill>
          <a:blip r:embed="rId2"/>
          <a:stretch>
            <a:fillRect/>
          </a:stretch>
        </p:blipFill>
        <p:spPr>
          <a:xfrm>
            <a:off x="184484" y="1541123"/>
            <a:ext cx="2804471" cy="3103799"/>
          </a:xfrm>
          <a:prstGeom prst="rect">
            <a:avLst/>
          </a:prstGeom>
        </p:spPr>
      </p:pic>
    </p:spTree>
    <p:extLst>
      <p:ext uri="{BB962C8B-B14F-4D97-AF65-F5344CB8AC3E}">
        <p14:creationId xmlns:p14="http://schemas.microsoft.com/office/powerpoint/2010/main" val="1282714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4" name="Diagram 3"/>
          <p:cNvGraphicFramePr/>
          <p:nvPr>
            <p:extLst>
              <p:ext uri="{D42A27DB-BD31-4B8C-83A1-F6EECF244321}">
                <p14:modId xmlns:p14="http://schemas.microsoft.com/office/powerpoint/2010/main" val="2899610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808904105"/>
              </p:ext>
            </p:extLst>
          </p:nvPr>
        </p:nvGraphicFramePr>
        <p:xfrm>
          <a:off x="603891" y="410966"/>
          <a:ext cx="11016181" cy="58562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72567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dirty="0"/>
              <a:t> Adjustment/Accrual Voucher </a:t>
            </a:r>
          </a:p>
        </p:txBody>
      </p:sp>
      <p:sp>
        <p:nvSpPr>
          <p:cNvPr id="3" name="Content Placeholder 2"/>
          <p:cNvSpPr>
            <a:spLocks noGrp="1"/>
          </p:cNvSpPr>
          <p:nvPr>
            <p:ph idx="1"/>
          </p:nvPr>
        </p:nvSpPr>
        <p:spPr>
          <a:xfrm>
            <a:off x="853736" y="1869343"/>
            <a:ext cx="9905999" cy="3541714"/>
          </a:xfrm>
        </p:spPr>
        <p:txBody>
          <a:bodyPr>
            <a:normAutofit lnSpcReduction="10000"/>
          </a:bodyPr>
          <a:lstStyle/>
          <a:p>
            <a:endParaRPr lang="en-US" dirty="0"/>
          </a:p>
          <a:p>
            <a:r>
              <a:rPr lang="en-US" dirty="0"/>
              <a:t> The Adjustment Voucher (AV) is used to recognize revenues in the period in which they are earned and expenses in the period in which they are incurred. This option does NOT have a reversal date. </a:t>
            </a:r>
            <a:endParaRPr lang="en-US" dirty="0" smtClean="0"/>
          </a:p>
          <a:p>
            <a:pPr marL="0" indent="0">
              <a:buNone/>
            </a:pPr>
            <a:endParaRPr lang="en-US" dirty="0"/>
          </a:p>
          <a:p>
            <a:r>
              <a:rPr lang="en-US" dirty="0"/>
              <a:t>The Accrual Voucher (AV) is used to post an accrual entry that will reverse in a designated future month. By selecting this option, a reversal date is required. </a:t>
            </a:r>
          </a:p>
        </p:txBody>
      </p:sp>
    </p:spTree>
    <p:extLst>
      <p:ext uri="{BB962C8B-B14F-4D97-AF65-F5344CB8AC3E}">
        <p14:creationId xmlns:p14="http://schemas.microsoft.com/office/powerpoint/2010/main" val="184963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2374" y="73988"/>
            <a:ext cx="8875891" cy="1200109"/>
          </a:xfrm>
        </p:spPr>
        <p:txBody>
          <a:bodyPr/>
          <a:lstStyle/>
          <a:p>
            <a:r>
              <a:rPr lang="en-US" dirty="0" smtClean="0"/>
              <a:t>Recording prepaid (1740 object code)</a:t>
            </a:r>
            <a:endParaRPr lang="en-US" dirty="0"/>
          </a:p>
        </p:txBody>
      </p:sp>
      <p:pic>
        <p:nvPicPr>
          <p:cNvPr id="4" name="Picture 3"/>
          <p:cNvPicPr>
            <a:picLocks noChangeAspect="1"/>
          </p:cNvPicPr>
          <p:nvPr/>
        </p:nvPicPr>
        <p:blipFill>
          <a:blip r:embed="rId2"/>
          <a:stretch>
            <a:fillRect/>
          </a:stretch>
        </p:blipFill>
        <p:spPr>
          <a:xfrm>
            <a:off x="139741" y="2763989"/>
            <a:ext cx="11285122" cy="3883391"/>
          </a:xfrm>
          <a:prstGeom prst="rect">
            <a:avLst/>
          </a:prstGeom>
        </p:spPr>
      </p:pic>
      <p:sp>
        <p:nvSpPr>
          <p:cNvPr id="5" name="Rectangle 4"/>
          <p:cNvSpPr/>
          <p:nvPr/>
        </p:nvSpPr>
        <p:spPr>
          <a:xfrm>
            <a:off x="1147722" y="1040497"/>
            <a:ext cx="8705194" cy="1754326"/>
          </a:xfrm>
          <a:prstGeom prst="rect">
            <a:avLst/>
          </a:prstGeom>
        </p:spPr>
        <p:txBody>
          <a:bodyPr wrap="square">
            <a:spAutoFit/>
          </a:bodyPr>
          <a:lstStyle/>
          <a:p>
            <a:r>
              <a:rPr lang="en-US" dirty="0" smtClean="0"/>
              <a:t>Department 6003 paid for a maintenance contract in FY14, but the contract did not start until FY15. In this case, the AV document should be created to record prepaid in FY14. If the reversal date is entered the document reverses automatically on the date you want the document to be reversed. In this way you don’t have to do a manual entry to move it from prepaid to an expense object code in FY15.</a:t>
            </a:r>
          </a:p>
          <a:p>
            <a:endParaRPr lang="en-US" dirty="0" smtClean="0"/>
          </a:p>
        </p:txBody>
      </p:sp>
      <p:sp>
        <p:nvSpPr>
          <p:cNvPr id="6" name="Oval 5"/>
          <p:cNvSpPr/>
          <p:nvPr/>
        </p:nvSpPr>
        <p:spPr>
          <a:xfrm>
            <a:off x="8198776" y="5907639"/>
            <a:ext cx="1212351" cy="277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477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680" y="300019"/>
            <a:ext cx="9905999" cy="984251"/>
          </a:xfrm>
        </p:spPr>
        <p:txBody>
          <a:bodyPr>
            <a:normAutofit fontScale="90000"/>
          </a:bodyPr>
          <a:lstStyle/>
          <a:p>
            <a:r>
              <a:rPr lang="en-US" dirty="0" smtClean="0"/>
              <a:t>FY 14 entry after AV document is created. Object code 1740 is showing $11K balance.</a:t>
            </a:r>
            <a:endParaRPr lang="en-US" dirty="0"/>
          </a:p>
        </p:txBody>
      </p:sp>
      <p:pic>
        <p:nvPicPr>
          <p:cNvPr id="4" name="Picture 3"/>
          <p:cNvPicPr>
            <a:picLocks noChangeAspect="1"/>
          </p:cNvPicPr>
          <p:nvPr/>
        </p:nvPicPr>
        <p:blipFill>
          <a:blip r:embed="rId2"/>
          <a:stretch>
            <a:fillRect/>
          </a:stretch>
        </p:blipFill>
        <p:spPr>
          <a:xfrm>
            <a:off x="108200" y="1510301"/>
            <a:ext cx="11724377" cy="5250415"/>
          </a:xfrm>
          <a:prstGeom prst="rect">
            <a:avLst/>
          </a:prstGeom>
          <a:blipFill>
            <a:blip r:embed="rId3"/>
            <a:tile tx="0" ty="0" sx="100000" sy="100000" flip="none" algn="tl"/>
          </a:blipFill>
        </p:spPr>
      </p:pic>
      <p:sp>
        <p:nvSpPr>
          <p:cNvPr id="6" name="Oval 5"/>
          <p:cNvSpPr/>
          <p:nvPr/>
        </p:nvSpPr>
        <p:spPr>
          <a:xfrm>
            <a:off x="10561834" y="4356244"/>
            <a:ext cx="1270743" cy="3698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00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1514" y="238374"/>
            <a:ext cx="10523430" cy="1379482"/>
          </a:xfrm>
        </p:spPr>
        <p:txBody>
          <a:bodyPr>
            <a:noAutofit/>
          </a:bodyPr>
          <a:lstStyle/>
          <a:p>
            <a:r>
              <a:rPr lang="en-US" sz="2400" dirty="0" smtClean="0"/>
              <a:t>In FY15 after the AV document reverses, the balance shows in the expense object code (6601) for $11K. balance in object code 1740 technically would be zero but there is another prepaid document that was booked in May for $11,550.</a:t>
            </a:r>
            <a:endParaRPr lang="en-US" sz="2400" dirty="0"/>
          </a:p>
        </p:txBody>
      </p:sp>
      <p:pic>
        <p:nvPicPr>
          <p:cNvPr id="4" name="Picture 3"/>
          <p:cNvPicPr>
            <a:picLocks noChangeAspect="1"/>
          </p:cNvPicPr>
          <p:nvPr/>
        </p:nvPicPr>
        <p:blipFill>
          <a:blip r:embed="rId2"/>
          <a:stretch>
            <a:fillRect/>
          </a:stretch>
        </p:blipFill>
        <p:spPr>
          <a:xfrm>
            <a:off x="864012" y="1720598"/>
            <a:ext cx="9905998" cy="5137402"/>
          </a:xfrm>
          <a:prstGeom prst="rect">
            <a:avLst/>
          </a:prstGeom>
        </p:spPr>
      </p:pic>
      <p:sp>
        <p:nvSpPr>
          <p:cNvPr id="5" name="Oval 4"/>
          <p:cNvSpPr/>
          <p:nvPr/>
        </p:nvSpPr>
        <p:spPr>
          <a:xfrm>
            <a:off x="9421401" y="6051478"/>
            <a:ext cx="1212351" cy="277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155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531" y="749459"/>
            <a:ext cx="10410414" cy="5209551"/>
          </a:xfrm>
        </p:spPr>
        <p:txBody>
          <a:bodyPr>
            <a:normAutofit/>
          </a:bodyPr>
          <a:lstStyle/>
          <a:p>
            <a:pPr marL="0" indent="0">
              <a:buNone/>
            </a:pPr>
            <a:r>
              <a:rPr lang="en-US" dirty="0"/>
              <a:t>If the maintenance services is for more than 2 years. Then we recommend to enter the </a:t>
            </a:r>
            <a:r>
              <a:rPr lang="en-US" dirty="0" smtClean="0"/>
              <a:t>Adjustment/Accrual Voucher (AV) </a:t>
            </a:r>
            <a:r>
              <a:rPr lang="en-US" dirty="0"/>
              <a:t>document as an “Adjustment” and manually move the expense from Prepaid (1740) to Expense (6XXX) object code for the specific year. </a:t>
            </a:r>
          </a:p>
          <a:p>
            <a:pPr marL="0" indent="0">
              <a:buNone/>
            </a:pPr>
            <a:r>
              <a:rPr lang="en-US" i="1" dirty="0" smtClean="0">
                <a:solidFill>
                  <a:schemeClr val="accent2">
                    <a:lumMod val="40000"/>
                    <a:lumOff val="60000"/>
                  </a:schemeClr>
                </a:solidFill>
              </a:rPr>
              <a:t>Example: </a:t>
            </a:r>
          </a:p>
          <a:p>
            <a:pPr marL="0" indent="0">
              <a:buNone/>
            </a:pPr>
            <a:r>
              <a:rPr lang="en-US" i="1" dirty="0" smtClean="0">
                <a:solidFill>
                  <a:schemeClr val="accent2">
                    <a:lumMod val="40000"/>
                    <a:lumOff val="60000"/>
                  </a:schemeClr>
                </a:solidFill>
              </a:rPr>
              <a:t>The maintenance service agreement of $3,000 was purchased in FY18. Which would cover maintenance agreement for FY18, FY19, and FY20. Payment request for $3K was processed in FY18</a:t>
            </a:r>
            <a:r>
              <a:rPr lang="en-US" dirty="0" smtClean="0">
                <a:solidFill>
                  <a:schemeClr val="accent2">
                    <a:lumMod val="40000"/>
                    <a:lumOff val="60000"/>
                  </a:schemeClr>
                </a:solidFill>
              </a:rPr>
              <a:t>.</a:t>
            </a:r>
          </a:p>
          <a:p>
            <a:pPr marL="0" indent="0">
              <a:buNone/>
            </a:pPr>
            <a:endParaRPr lang="en-US" dirty="0" smtClean="0">
              <a:solidFill>
                <a:schemeClr val="accent2">
                  <a:lumMod val="40000"/>
                  <a:lumOff val="60000"/>
                </a:schemeClr>
              </a:solidFill>
            </a:endParaRPr>
          </a:p>
          <a:p>
            <a:pPr marL="0" indent="0">
              <a:buNone/>
            </a:pPr>
            <a:r>
              <a:rPr lang="en-US" b="1" dirty="0" smtClean="0"/>
              <a:t>The entry for FY18, FY19, &amp; FY20 would look like……..</a:t>
            </a:r>
          </a:p>
        </p:txBody>
      </p:sp>
      <p:sp>
        <p:nvSpPr>
          <p:cNvPr id="5" name="Right Arrow 4"/>
          <p:cNvSpPr/>
          <p:nvPr/>
        </p:nvSpPr>
        <p:spPr>
          <a:xfrm>
            <a:off x="544531" y="4931595"/>
            <a:ext cx="8311794" cy="1119883"/>
          </a:xfrm>
          <a:prstGeom prst="rightArrow">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38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897676354"/>
              </p:ext>
            </p:extLst>
          </p:nvPr>
        </p:nvGraphicFramePr>
        <p:xfrm>
          <a:off x="269244" y="113016"/>
          <a:ext cx="2073265" cy="719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4266439560"/>
              </p:ext>
            </p:extLst>
          </p:nvPr>
        </p:nvGraphicFramePr>
        <p:xfrm>
          <a:off x="865145" y="3240322"/>
          <a:ext cx="1186543"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772677" y="1147046"/>
            <a:ext cx="10796024" cy="646331"/>
          </a:xfrm>
          <a:prstGeom prst="rect">
            <a:avLst/>
          </a:prstGeom>
        </p:spPr>
        <p:txBody>
          <a:bodyPr wrap="square">
            <a:spAutoFit/>
          </a:bodyPr>
          <a:lstStyle/>
          <a:p>
            <a:r>
              <a:rPr lang="en-US" dirty="0"/>
              <a:t>Create a AV document </a:t>
            </a:r>
            <a:r>
              <a:rPr lang="en-US" dirty="0" smtClean="0"/>
              <a:t>for </a:t>
            </a:r>
            <a:r>
              <a:rPr lang="en-US" dirty="0"/>
              <a:t>$2,000. Because entire $3000 is currently recorded as an expense in 6602 (Maintenance </a:t>
            </a:r>
            <a:r>
              <a:rPr lang="en-US" dirty="0" smtClean="0"/>
              <a:t>Services). </a:t>
            </a:r>
            <a:endParaRPr lang="en-US" dirty="0"/>
          </a:p>
        </p:txBody>
      </p:sp>
      <p:pic>
        <p:nvPicPr>
          <p:cNvPr id="11" name="Picture 10"/>
          <p:cNvPicPr>
            <a:picLocks noChangeAspect="1"/>
          </p:cNvPicPr>
          <p:nvPr/>
        </p:nvPicPr>
        <p:blipFill>
          <a:blip r:embed="rId12"/>
          <a:stretch>
            <a:fillRect/>
          </a:stretch>
        </p:blipFill>
        <p:spPr>
          <a:xfrm>
            <a:off x="269244" y="1885845"/>
            <a:ext cx="11616520" cy="4607423"/>
          </a:xfrm>
          <a:prstGeom prst="rect">
            <a:avLst/>
          </a:prstGeom>
        </p:spPr>
      </p:pic>
    </p:spTree>
    <p:extLst>
      <p:ext uri="{BB962C8B-B14F-4D97-AF65-F5344CB8AC3E}">
        <p14:creationId xmlns:p14="http://schemas.microsoft.com/office/powerpoint/2010/main" val="1906743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94871519"/>
              </p:ext>
            </p:extLst>
          </p:nvPr>
        </p:nvGraphicFramePr>
        <p:xfrm>
          <a:off x="247841" y="174661"/>
          <a:ext cx="2187136" cy="78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41855" y="1218966"/>
            <a:ext cx="10796024" cy="369332"/>
          </a:xfrm>
          <a:prstGeom prst="rect">
            <a:avLst/>
          </a:prstGeom>
        </p:spPr>
        <p:txBody>
          <a:bodyPr wrap="square">
            <a:spAutoFit/>
          </a:bodyPr>
          <a:lstStyle/>
          <a:p>
            <a:r>
              <a:rPr lang="en-US" dirty="0"/>
              <a:t>Create a AV document </a:t>
            </a:r>
            <a:r>
              <a:rPr lang="en-US" dirty="0" smtClean="0"/>
              <a:t>reversing FY19 Service agreement from Prepaid (1740) to Expense (6602) for $1,000.00</a:t>
            </a:r>
            <a:endParaRPr lang="en-US" dirty="0"/>
          </a:p>
        </p:txBody>
      </p:sp>
      <p:pic>
        <p:nvPicPr>
          <p:cNvPr id="7" name="Picture 6"/>
          <p:cNvPicPr>
            <a:picLocks noChangeAspect="1"/>
          </p:cNvPicPr>
          <p:nvPr/>
        </p:nvPicPr>
        <p:blipFill>
          <a:blip r:embed="rId7"/>
          <a:stretch>
            <a:fillRect/>
          </a:stretch>
        </p:blipFill>
        <p:spPr>
          <a:xfrm>
            <a:off x="247840" y="1982913"/>
            <a:ext cx="11832129" cy="4006922"/>
          </a:xfrm>
          <a:prstGeom prst="rect">
            <a:avLst/>
          </a:prstGeom>
        </p:spPr>
      </p:pic>
    </p:spTree>
    <p:extLst>
      <p:ext uri="{BB962C8B-B14F-4D97-AF65-F5344CB8AC3E}">
        <p14:creationId xmlns:p14="http://schemas.microsoft.com/office/powerpoint/2010/main" val="2143876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766785369"/>
              </p:ext>
            </p:extLst>
          </p:nvPr>
        </p:nvGraphicFramePr>
        <p:xfrm>
          <a:off x="583326" y="215757"/>
          <a:ext cx="1831101" cy="703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83326" y="1009906"/>
            <a:ext cx="10796024" cy="646331"/>
          </a:xfrm>
          <a:prstGeom prst="rect">
            <a:avLst/>
          </a:prstGeom>
        </p:spPr>
        <p:txBody>
          <a:bodyPr wrap="square">
            <a:spAutoFit/>
          </a:bodyPr>
          <a:lstStyle/>
          <a:p>
            <a:r>
              <a:rPr lang="en-US" dirty="0"/>
              <a:t>Create a AV document </a:t>
            </a:r>
            <a:r>
              <a:rPr lang="en-US" dirty="0" smtClean="0"/>
              <a:t>reversing FY20 Service agreement from Prepaid (1740) to Expense (6602) for $1,000.00. This would be the final AV document for this Service agreement.</a:t>
            </a:r>
            <a:endParaRPr lang="en-US" dirty="0"/>
          </a:p>
        </p:txBody>
      </p:sp>
      <p:pic>
        <p:nvPicPr>
          <p:cNvPr id="9" name="Picture 8"/>
          <p:cNvPicPr>
            <a:picLocks noChangeAspect="1"/>
          </p:cNvPicPr>
          <p:nvPr/>
        </p:nvPicPr>
        <p:blipFill>
          <a:blip r:embed="rId7"/>
          <a:stretch>
            <a:fillRect/>
          </a:stretch>
        </p:blipFill>
        <p:spPr>
          <a:xfrm>
            <a:off x="583326" y="1746607"/>
            <a:ext cx="11303894" cy="4859676"/>
          </a:xfrm>
          <a:prstGeom prst="rect">
            <a:avLst/>
          </a:prstGeom>
        </p:spPr>
      </p:pic>
    </p:spTree>
    <p:extLst>
      <p:ext uri="{BB962C8B-B14F-4D97-AF65-F5344CB8AC3E}">
        <p14:creationId xmlns:p14="http://schemas.microsoft.com/office/powerpoint/2010/main" val="337696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Accounting standards</a:t>
            </a:r>
          </a:p>
          <a:p>
            <a:r>
              <a:rPr lang="en-US" dirty="0" smtClean="0"/>
              <a:t>GAAP Principle</a:t>
            </a:r>
          </a:p>
          <a:p>
            <a:r>
              <a:rPr lang="en-US" dirty="0" smtClean="0"/>
              <a:t>Accounting Methods</a:t>
            </a:r>
          </a:p>
          <a:p>
            <a:r>
              <a:rPr lang="en-US" dirty="0" smtClean="0"/>
              <a:t>What is accrual Accounting?</a:t>
            </a:r>
          </a:p>
          <a:p>
            <a:r>
              <a:rPr lang="en-US" dirty="0" smtClean="0"/>
              <a:t>Why does this matter?</a:t>
            </a:r>
          </a:p>
          <a:p>
            <a:r>
              <a:rPr lang="en-US" dirty="0" smtClean="0"/>
              <a:t>Accruals entries</a:t>
            </a:r>
          </a:p>
          <a:p>
            <a:r>
              <a:rPr lang="en-US" dirty="0" smtClean="0"/>
              <a:t>Examples</a:t>
            </a:r>
          </a:p>
          <a:p>
            <a:endParaRPr lang="en-US" dirty="0"/>
          </a:p>
        </p:txBody>
      </p:sp>
    </p:spTree>
    <p:extLst>
      <p:ext uri="{BB962C8B-B14F-4D97-AF65-F5344CB8AC3E}">
        <p14:creationId xmlns:p14="http://schemas.microsoft.com/office/powerpoint/2010/main" val="4088730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652" y="567148"/>
            <a:ext cx="9905998" cy="1478570"/>
          </a:xfrm>
        </p:spPr>
        <p:txBody>
          <a:bodyPr/>
          <a:lstStyle/>
          <a:p>
            <a:r>
              <a:rPr lang="en-US" dirty="0" smtClean="0"/>
              <a:t>Things to remember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0990276"/>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4234" y="529677"/>
            <a:ext cx="1889916" cy="1553511"/>
          </a:xfrm>
          <a:prstGeom prst="rect">
            <a:avLst/>
          </a:prstGeom>
        </p:spPr>
      </p:pic>
    </p:spTree>
    <p:extLst>
      <p:ext uri="{BB962C8B-B14F-4D97-AF65-F5344CB8AC3E}">
        <p14:creationId xmlns:p14="http://schemas.microsoft.com/office/powerpoint/2010/main" val="3184198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3388" y="166254"/>
            <a:ext cx="8069262" cy="600682"/>
          </a:xfrm>
        </p:spPr>
        <p:txBody>
          <a:bodyPr/>
          <a:lstStyle/>
          <a:p>
            <a:r>
              <a:rPr lang="en-US" dirty="0" smtClean="0"/>
              <a:t>Prepaid for ghost card charges</a:t>
            </a:r>
            <a:endParaRPr lang="en-US" dirty="0"/>
          </a:p>
        </p:txBody>
      </p:sp>
      <p:pic>
        <p:nvPicPr>
          <p:cNvPr id="4" name="Picture 3"/>
          <p:cNvPicPr>
            <a:picLocks noChangeAspect="1"/>
          </p:cNvPicPr>
          <p:nvPr/>
        </p:nvPicPr>
        <p:blipFill>
          <a:blip r:embed="rId2"/>
          <a:stretch>
            <a:fillRect/>
          </a:stretch>
        </p:blipFill>
        <p:spPr>
          <a:xfrm>
            <a:off x="58037" y="2686050"/>
            <a:ext cx="12067288" cy="3905250"/>
          </a:xfrm>
          <a:prstGeom prst="rect">
            <a:avLst/>
          </a:prstGeom>
        </p:spPr>
      </p:pic>
      <p:sp>
        <p:nvSpPr>
          <p:cNvPr id="5" name="TextBox 4"/>
          <p:cNvSpPr txBox="1"/>
          <p:nvPr/>
        </p:nvSpPr>
        <p:spPr>
          <a:xfrm>
            <a:off x="512763" y="987829"/>
            <a:ext cx="10315575" cy="1477328"/>
          </a:xfrm>
          <a:prstGeom prst="rect">
            <a:avLst/>
          </a:prstGeom>
          <a:noFill/>
        </p:spPr>
        <p:txBody>
          <a:bodyPr wrap="square" rtlCol="0">
            <a:spAutoFit/>
          </a:bodyPr>
          <a:lstStyle/>
          <a:p>
            <a:r>
              <a:rPr lang="en-US" dirty="0" smtClean="0"/>
              <a:t>Example: A traveler </a:t>
            </a:r>
            <a:r>
              <a:rPr lang="en-US" dirty="0"/>
              <a:t>will be attending a conference in Atlanta August 8th – 12th. The department purchased the airfare using the </a:t>
            </a:r>
            <a:r>
              <a:rPr lang="en-US" dirty="0" err="1" smtClean="0"/>
              <a:t>Ghostcard</a:t>
            </a:r>
            <a:r>
              <a:rPr lang="en-US" dirty="0" smtClean="0"/>
              <a:t> </a:t>
            </a:r>
            <a:r>
              <a:rPr lang="en-US" dirty="0"/>
              <a:t>on May 17th, the cost of the airfare purchased is $</a:t>
            </a:r>
            <a:r>
              <a:rPr lang="en-US" dirty="0" smtClean="0"/>
              <a:t>430.40.</a:t>
            </a:r>
          </a:p>
          <a:p>
            <a:endParaRPr lang="en-US" dirty="0"/>
          </a:p>
          <a:p>
            <a:r>
              <a:rPr lang="en-US" dirty="0" smtClean="0"/>
              <a:t>In the below example: the actual expense is posted in FY17 but  travel will occur in FY18, these expense should post to FY18. Therefore, an accrual document needs to be created to properly recognize the expense in FY18.</a:t>
            </a:r>
            <a:endParaRPr lang="en-US" dirty="0"/>
          </a:p>
        </p:txBody>
      </p:sp>
    </p:spTree>
    <p:extLst>
      <p:ext uri="{BB962C8B-B14F-4D97-AF65-F5344CB8AC3E}">
        <p14:creationId xmlns:p14="http://schemas.microsoft.com/office/powerpoint/2010/main" val="210024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receivable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957465"/>
              </p:ext>
            </p:extLst>
          </p:nvPr>
        </p:nvGraphicFramePr>
        <p:xfrm>
          <a:off x="822913" y="2097087"/>
          <a:ext cx="10006049" cy="3707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387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1802" y="41819"/>
            <a:ext cx="9349483" cy="934393"/>
          </a:xfrm>
        </p:spPr>
        <p:txBody>
          <a:bodyPr>
            <a:normAutofit/>
          </a:bodyPr>
          <a:lstStyle/>
          <a:p>
            <a:r>
              <a:rPr lang="en-US" sz="2400" dirty="0" smtClean="0"/>
              <a:t>Below is the Example of booking receivable for revenue that is earned but not received:</a:t>
            </a:r>
            <a:endParaRPr lang="en-US" sz="2400" dirty="0"/>
          </a:p>
        </p:txBody>
      </p:sp>
      <p:pic>
        <p:nvPicPr>
          <p:cNvPr id="4" name="Picture 3"/>
          <p:cNvPicPr>
            <a:picLocks noChangeAspect="1"/>
          </p:cNvPicPr>
          <p:nvPr/>
        </p:nvPicPr>
        <p:blipFill>
          <a:blip r:embed="rId2"/>
          <a:stretch>
            <a:fillRect/>
          </a:stretch>
        </p:blipFill>
        <p:spPr>
          <a:xfrm>
            <a:off x="426375" y="2279467"/>
            <a:ext cx="11085820" cy="4578533"/>
          </a:xfrm>
          <a:prstGeom prst="rect">
            <a:avLst/>
          </a:prstGeom>
        </p:spPr>
      </p:pic>
      <p:sp>
        <p:nvSpPr>
          <p:cNvPr id="5" name="Rectangle 4"/>
          <p:cNvSpPr/>
          <p:nvPr/>
        </p:nvSpPr>
        <p:spPr>
          <a:xfrm>
            <a:off x="1191802" y="986653"/>
            <a:ext cx="6873411" cy="1200329"/>
          </a:xfrm>
          <a:prstGeom prst="rect">
            <a:avLst/>
          </a:prstGeom>
        </p:spPr>
        <p:txBody>
          <a:bodyPr wrap="square">
            <a:spAutoFit/>
          </a:bodyPr>
          <a:lstStyle/>
          <a:p>
            <a:r>
              <a:rPr lang="en-US" dirty="0" smtClean="0"/>
              <a:t>The AV document should be created to record the revenue at the same period when service has been performed. </a:t>
            </a:r>
          </a:p>
          <a:p>
            <a:r>
              <a:rPr lang="en-US" dirty="0" smtClean="0"/>
              <a:t>Dr. 14XX (receivable object code)</a:t>
            </a:r>
          </a:p>
          <a:p>
            <a:r>
              <a:rPr lang="en-US" dirty="0" smtClean="0"/>
              <a:t>Cr. 4XXX (revenue object code)</a:t>
            </a:r>
            <a:endParaRPr lang="en-US" dirty="0"/>
          </a:p>
        </p:txBody>
      </p:sp>
    </p:spTree>
    <p:extLst>
      <p:ext uri="{BB962C8B-B14F-4D97-AF65-F5344CB8AC3E}">
        <p14:creationId xmlns:p14="http://schemas.microsoft.com/office/powerpoint/2010/main" val="563145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81374"/>
            <a:ext cx="7939440" cy="3343275"/>
          </a:xfrm>
          <a:prstGeom prst="rect">
            <a:avLst/>
          </a:prstGeom>
        </p:spPr>
      </p:pic>
      <p:pic>
        <p:nvPicPr>
          <p:cNvPr id="5" name="Picture 4"/>
          <p:cNvPicPr>
            <a:picLocks noChangeAspect="1"/>
          </p:cNvPicPr>
          <p:nvPr/>
        </p:nvPicPr>
        <p:blipFill>
          <a:blip r:embed="rId3"/>
          <a:stretch>
            <a:fillRect/>
          </a:stretch>
        </p:blipFill>
        <p:spPr>
          <a:xfrm>
            <a:off x="0" y="0"/>
            <a:ext cx="7896635" cy="3248025"/>
          </a:xfrm>
          <a:prstGeom prst="rect">
            <a:avLst/>
          </a:prstGeom>
        </p:spPr>
      </p:pic>
      <p:sp>
        <p:nvSpPr>
          <p:cNvPr id="6" name="Rectangle 5"/>
          <p:cNvSpPr/>
          <p:nvPr/>
        </p:nvSpPr>
        <p:spPr>
          <a:xfrm>
            <a:off x="8115300" y="195560"/>
            <a:ext cx="3486150" cy="1754326"/>
          </a:xfrm>
          <a:prstGeom prst="rect">
            <a:avLst/>
          </a:prstGeom>
        </p:spPr>
        <p:txBody>
          <a:bodyPr wrap="square">
            <a:spAutoFit/>
          </a:bodyPr>
          <a:lstStyle/>
          <a:p>
            <a:r>
              <a:rPr lang="en-US" b="1" dirty="0" smtClean="0"/>
              <a:t>After the AV document, the General Ledger entry would look like this:</a:t>
            </a:r>
          </a:p>
          <a:p>
            <a:endParaRPr lang="en-US" b="1" dirty="0"/>
          </a:p>
          <a:p>
            <a:r>
              <a:rPr lang="en-US" b="1" dirty="0" smtClean="0"/>
              <a:t>14XX Dr.</a:t>
            </a:r>
          </a:p>
          <a:p>
            <a:r>
              <a:rPr lang="en-US" b="1" dirty="0" smtClean="0"/>
              <a:t>44XX Cr.</a:t>
            </a:r>
            <a:endParaRPr lang="en-US" dirty="0"/>
          </a:p>
        </p:txBody>
      </p:sp>
      <p:sp>
        <p:nvSpPr>
          <p:cNvPr id="7" name="Rectangle 6"/>
          <p:cNvSpPr/>
          <p:nvPr/>
        </p:nvSpPr>
        <p:spPr>
          <a:xfrm>
            <a:off x="8229504" y="3920609"/>
            <a:ext cx="3686271" cy="923330"/>
          </a:xfrm>
          <a:prstGeom prst="rect">
            <a:avLst/>
          </a:prstGeom>
        </p:spPr>
        <p:txBody>
          <a:bodyPr wrap="square">
            <a:spAutoFit/>
          </a:bodyPr>
          <a:lstStyle/>
          <a:p>
            <a:r>
              <a:rPr lang="en-US" dirty="0" smtClean="0"/>
              <a:t>Revenue balance is always “credit”. This shows that revenue 44XX is posted in FY18.</a:t>
            </a:r>
            <a:endParaRPr lang="en-US" dirty="0"/>
          </a:p>
        </p:txBody>
      </p:sp>
      <p:sp>
        <p:nvSpPr>
          <p:cNvPr id="8" name="Rectangle 7"/>
          <p:cNvSpPr/>
          <p:nvPr/>
        </p:nvSpPr>
        <p:spPr>
          <a:xfrm>
            <a:off x="8048625" y="195560"/>
            <a:ext cx="3867150" cy="23857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15300" y="3810000"/>
            <a:ext cx="3800475" cy="1809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7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7258050" cy="3349868"/>
          </a:xfrm>
          <a:prstGeom prst="rect">
            <a:avLst/>
          </a:prstGeom>
        </p:spPr>
      </p:pic>
      <p:pic>
        <p:nvPicPr>
          <p:cNvPr id="5" name="Picture 4"/>
          <p:cNvPicPr>
            <a:picLocks noChangeAspect="1"/>
          </p:cNvPicPr>
          <p:nvPr/>
        </p:nvPicPr>
        <p:blipFill>
          <a:blip r:embed="rId3"/>
          <a:stretch>
            <a:fillRect/>
          </a:stretch>
        </p:blipFill>
        <p:spPr>
          <a:xfrm>
            <a:off x="0" y="3505200"/>
            <a:ext cx="7263513" cy="3267074"/>
          </a:xfrm>
          <a:prstGeom prst="rect">
            <a:avLst/>
          </a:prstGeom>
        </p:spPr>
      </p:pic>
      <p:sp>
        <p:nvSpPr>
          <p:cNvPr id="6" name="Content Placeholder 2"/>
          <p:cNvSpPr>
            <a:spLocks noGrp="1"/>
          </p:cNvSpPr>
          <p:nvPr>
            <p:ph idx="1"/>
          </p:nvPr>
        </p:nvSpPr>
        <p:spPr>
          <a:xfrm>
            <a:off x="7753350" y="172034"/>
            <a:ext cx="3810000" cy="2504491"/>
          </a:xfrm>
        </p:spPr>
        <p:txBody>
          <a:bodyPr>
            <a:normAutofit fontScale="85000" lnSpcReduction="20000"/>
          </a:bodyPr>
          <a:lstStyle/>
          <a:p>
            <a:pPr marL="0" indent="0">
              <a:buNone/>
            </a:pPr>
            <a:r>
              <a:rPr lang="en-US" sz="2000" dirty="0"/>
              <a:t>The </a:t>
            </a:r>
            <a:r>
              <a:rPr lang="en-US" sz="2000" dirty="0" smtClean="0"/>
              <a:t>document was </a:t>
            </a:r>
            <a:r>
              <a:rPr lang="en-US" sz="2000" dirty="0"/>
              <a:t>set to reverse o</a:t>
            </a:r>
            <a:r>
              <a:rPr lang="en-US" sz="2000" dirty="0" smtClean="0"/>
              <a:t>n </a:t>
            </a:r>
            <a:r>
              <a:rPr lang="en-US" sz="2000" dirty="0"/>
              <a:t>7/25/18. When the document is reversed on this date </a:t>
            </a:r>
            <a:r>
              <a:rPr lang="en-US" sz="2000" dirty="0" smtClean="0"/>
              <a:t>the entry </a:t>
            </a:r>
            <a:r>
              <a:rPr lang="en-US" sz="2000" dirty="0"/>
              <a:t>flips and books the revenue </a:t>
            </a:r>
            <a:r>
              <a:rPr lang="en-US" sz="2000" dirty="0" smtClean="0"/>
              <a:t>on that specific month/year. When that happens the entry would look like:</a:t>
            </a:r>
          </a:p>
          <a:p>
            <a:pPr marL="0" lvl="0" indent="0">
              <a:buNone/>
            </a:pPr>
            <a:r>
              <a:rPr lang="en-US" sz="2000" dirty="0" smtClean="0"/>
              <a:t>Cr</a:t>
            </a:r>
            <a:r>
              <a:rPr lang="en-US" sz="2000" dirty="0"/>
              <a:t>. 14XX (receivable object code)</a:t>
            </a:r>
          </a:p>
          <a:p>
            <a:pPr marL="0" lvl="0" indent="0">
              <a:buNone/>
            </a:pPr>
            <a:r>
              <a:rPr lang="en-US" sz="2000" dirty="0"/>
              <a:t>Dr. 4XXX (revenue object </a:t>
            </a:r>
            <a:r>
              <a:rPr lang="en-US" sz="2000" dirty="0" smtClean="0"/>
              <a:t>code)</a:t>
            </a:r>
          </a:p>
          <a:p>
            <a:endParaRPr lang="en-US" sz="2000" dirty="0"/>
          </a:p>
        </p:txBody>
      </p:sp>
      <p:sp>
        <p:nvSpPr>
          <p:cNvPr id="7" name="Rectangle 6"/>
          <p:cNvSpPr/>
          <p:nvPr/>
        </p:nvSpPr>
        <p:spPr>
          <a:xfrm>
            <a:off x="7829550" y="4391025"/>
            <a:ext cx="3543300" cy="1477328"/>
          </a:xfrm>
          <a:prstGeom prst="rect">
            <a:avLst/>
          </a:prstGeom>
        </p:spPr>
        <p:txBody>
          <a:bodyPr wrap="square">
            <a:spAutoFit/>
          </a:bodyPr>
          <a:lstStyle/>
          <a:p>
            <a:r>
              <a:rPr lang="en-US" u="sng" dirty="0" smtClean="0"/>
              <a:t>In FY19</a:t>
            </a:r>
            <a:r>
              <a:rPr lang="en-US" dirty="0" smtClean="0"/>
              <a:t>: when cash receipt document is deposited in 4XXX object code. That will wash the revenue booked in FY19. So, the revenue is only booked (credited) in FY18.</a:t>
            </a:r>
            <a:endParaRPr lang="en-US" dirty="0"/>
          </a:p>
        </p:txBody>
      </p:sp>
      <p:sp>
        <p:nvSpPr>
          <p:cNvPr id="8" name="Rectangle 7"/>
          <p:cNvSpPr/>
          <p:nvPr/>
        </p:nvSpPr>
        <p:spPr>
          <a:xfrm>
            <a:off x="7658100" y="2966591"/>
            <a:ext cx="4181474" cy="1077218"/>
          </a:xfrm>
          <a:prstGeom prst="rect">
            <a:avLst/>
          </a:prstGeom>
          <a:solidFill>
            <a:schemeClr val="accent1">
              <a:lumMod val="20000"/>
              <a:lumOff val="80000"/>
            </a:schemeClr>
          </a:solidFill>
        </p:spPr>
        <p:txBody>
          <a:bodyPr wrap="square">
            <a:spAutoFit/>
          </a:bodyPr>
          <a:lstStyle/>
          <a:p>
            <a:r>
              <a:rPr lang="en-US" sz="1600" dirty="0" smtClean="0">
                <a:solidFill>
                  <a:schemeClr val="bg1"/>
                </a:solidFill>
              </a:rPr>
              <a:t>The Beginning balance in 14XX object code is coded as “Debit”, when the document reverses, it will be coded as “Credit”, so this washes the 14XX object code. </a:t>
            </a:r>
            <a:endParaRPr lang="en-US" sz="1600" dirty="0">
              <a:solidFill>
                <a:schemeClr val="bg1"/>
              </a:solidFill>
            </a:endParaRPr>
          </a:p>
        </p:txBody>
      </p:sp>
      <p:sp>
        <p:nvSpPr>
          <p:cNvPr id="9" name="Rectangle 8"/>
          <p:cNvSpPr/>
          <p:nvPr/>
        </p:nvSpPr>
        <p:spPr>
          <a:xfrm>
            <a:off x="7600950" y="95250"/>
            <a:ext cx="4238625" cy="26479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58101" y="4391025"/>
            <a:ext cx="4181474" cy="20097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043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0231573"/>
              </p:ext>
            </p:extLst>
          </p:nvPr>
        </p:nvGraphicFramePr>
        <p:xfrm>
          <a:off x="83005" y="190500"/>
          <a:ext cx="11934824" cy="666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284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80368"/>
            <a:ext cx="9905998" cy="1478570"/>
          </a:xfrm>
        </p:spPr>
        <p:txBody>
          <a:bodyPr/>
          <a:lstStyle/>
          <a:p>
            <a:r>
              <a:rPr lang="en-US" dirty="0" smtClean="0"/>
              <a:t>Accruing Liabilities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8164873"/>
              </p:ext>
            </p:extLst>
          </p:nvPr>
        </p:nvGraphicFramePr>
        <p:xfrm>
          <a:off x="1022312" y="1401762"/>
          <a:ext cx="10006049" cy="3707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20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1" y="351818"/>
            <a:ext cx="9905998" cy="1478570"/>
          </a:xfrm>
        </p:spPr>
        <p:txBody>
          <a:bodyPr>
            <a:normAutofit fontScale="90000"/>
          </a:bodyPr>
          <a:lstStyle/>
          <a:p>
            <a:r>
              <a:rPr lang="en-US" dirty="0" smtClean="0"/>
              <a:t>Below is an example of rent expense that was incurred in one period but paid in the next period</a:t>
            </a:r>
            <a:endParaRPr lang="en-US" dirty="0"/>
          </a:p>
        </p:txBody>
      </p:sp>
      <p:pic>
        <p:nvPicPr>
          <p:cNvPr id="4" name="Picture 3"/>
          <p:cNvPicPr>
            <a:picLocks noChangeAspect="1"/>
          </p:cNvPicPr>
          <p:nvPr/>
        </p:nvPicPr>
        <p:blipFill>
          <a:blip r:embed="rId2"/>
          <a:stretch>
            <a:fillRect/>
          </a:stretch>
        </p:blipFill>
        <p:spPr>
          <a:xfrm>
            <a:off x="352425" y="2959725"/>
            <a:ext cx="11635878" cy="3783975"/>
          </a:xfrm>
          <a:prstGeom prst="rect">
            <a:avLst/>
          </a:prstGeom>
        </p:spPr>
      </p:pic>
      <p:sp>
        <p:nvSpPr>
          <p:cNvPr id="5" name="TextBox 4"/>
          <p:cNvSpPr txBox="1"/>
          <p:nvPr/>
        </p:nvSpPr>
        <p:spPr>
          <a:xfrm>
            <a:off x="838200" y="1924051"/>
            <a:ext cx="10439400" cy="646331"/>
          </a:xfrm>
          <a:prstGeom prst="rect">
            <a:avLst/>
          </a:prstGeom>
          <a:noFill/>
        </p:spPr>
        <p:txBody>
          <a:bodyPr wrap="square" rtlCol="0">
            <a:spAutoFit/>
          </a:bodyPr>
          <a:lstStyle/>
          <a:p>
            <a:r>
              <a:rPr lang="en-US" dirty="0" smtClean="0"/>
              <a:t>To ensure expense is recorded in a correct period, AV document is created and reversed in the period when the payment is made. </a:t>
            </a:r>
            <a:endParaRPr lang="en-US" dirty="0"/>
          </a:p>
        </p:txBody>
      </p:sp>
    </p:spTree>
    <p:extLst>
      <p:ext uri="{BB962C8B-B14F-4D97-AF65-F5344CB8AC3E}">
        <p14:creationId xmlns:p14="http://schemas.microsoft.com/office/powerpoint/2010/main" val="1997382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38450" y="103189"/>
            <a:ext cx="6238875" cy="839787"/>
          </a:xfrm>
        </p:spPr>
        <p:txBody>
          <a:bodyPr/>
          <a:lstStyle/>
          <a:p>
            <a:r>
              <a:rPr lang="en-US" dirty="0" smtClean="0"/>
              <a:t>Travel document accrual</a:t>
            </a:r>
            <a:endParaRPr lang="en-US" dirty="0"/>
          </a:p>
        </p:txBody>
      </p:sp>
      <p:sp>
        <p:nvSpPr>
          <p:cNvPr id="3" name="Content Placeholder 2"/>
          <p:cNvSpPr>
            <a:spLocks noGrp="1"/>
          </p:cNvSpPr>
          <p:nvPr>
            <p:ph idx="1"/>
          </p:nvPr>
        </p:nvSpPr>
        <p:spPr>
          <a:xfrm>
            <a:off x="1057275" y="828675"/>
            <a:ext cx="8943976" cy="1142999"/>
          </a:xfrm>
        </p:spPr>
        <p:txBody>
          <a:bodyPr>
            <a:noAutofit/>
          </a:bodyPr>
          <a:lstStyle/>
          <a:p>
            <a:pPr marL="0" indent="0">
              <a:buNone/>
            </a:pPr>
            <a:r>
              <a:rPr lang="en-US" sz="1800" dirty="0" smtClean="0"/>
              <a:t>Accrual document needs to be submitted for all travels that </a:t>
            </a:r>
            <a:r>
              <a:rPr lang="en-US" sz="1800" dirty="0"/>
              <a:t>occurs in </a:t>
            </a:r>
            <a:r>
              <a:rPr lang="en-US" sz="1800" dirty="0" smtClean="0"/>
              <a:t>FY19 </a:t>
            </a:r>
            <a:r>
              <a:rPr lang="en-US" sz="1800" dirty="0"/>
              <a:t>but reimbursement will not be processed until </a:t>
            </a:r>
            <a:r>
              <a:rPr lang="en-US" sz="1800" dirty="0" smtClean="0"/>
              <a:t>FY20.</a:t>
            </a:r>
          </a:p>
          <a:p>
            <a:pPr marL="0" indent="0">
              <a:buNone/>
            </a:pPr>
            <a:r>
              <a:rPr lang="en-US" sz="1800" dirty="0" smtClean="0"/>
              <a:t>For these travel accruals, your entry would look like below:</a:t>
            </a:r>
            <a:endParaRPr lang="en-US" sz="1800" dirty="0"/>
          </a:p>
        </p:txBody>
      </p:sp>
      <p:pic>
        <p:nvPicPr>
          <p:cNvPr id="6" name="Picture 5"/>
          <p:cNvPicPr>
            <a:picLocks noChangeAspect="1"/>
          </p:cNvPicPr>
          <p:nvPr/>
        </p:nvPicPr>
        <p:blipFill>
          <a:blip r:embed="rId2"/>
          <a:stretch>
            <a:fillRect/>
          </a:stretch>
        </p:blipFill>
        <p:spPr>
          <a:xfrm>
            <a:off x="228601" y="2155826"/>
            <a:ext cx="11695890" cy="4600634"/>
          </a:xfrm>
          <a:prstGeom prst="rect">
            <a:avLst/>
          </a:prstGeom>
        </p:spPr>
      </p:pic>
      <p:sp>
        <p:nvSpPr>
          <p:cNvPr id="4" name="Right Arrow 3"/>
          <p:cNvSpPr/>
          <p:nvPr/>
        </p:nvSpPr>
        <p:spPr>
          <a:xfrm>
            <a:off x="936171" y="1529895"/>
            <a:ext cx="6380390" cy="625931"/>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321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392" y="265592"/>
            <a:ext cx="6005345" cy="1194240"/>
          </a:xfrm>
        </p:spPr>
        <p:txBody>
          <a:bodyPr/>
          <a:lstStyle/>
          <a:p>
            <a:r>
              <a:rPr lang="en-US" dirty="0"/>
              <a:t>Accounting Standards</a:t>
            </a:r>
          </a:p>
        </p:txBody>
      </p:sp>
      <p:sp>
        <p:nvSpPr>
          <p:cNvPr id="3" name="Content Placeholder 2"/>
          <p:cNvSpPr>
            <a:spLocks noGrp="1"/>
          </p:cNvSpPr>
          <p:nvPr>
            <p:ph idx="1"/>
          </p:nvPr>
        </p:nvSpPr>
        <p:spPr>
          <a:xfrm>
            <a:off x="1141412" y="1760202"/>
            <a:ext cx="9905999" cy="3541714"/>
          </a:xfrm>
        </p:spPr>
        <p:txBody>
          <a:bodyPr>
            <a:normAutofit/>
          </a:bodyPr>
          <a:lstStyle/>
          <a:p>
            <a:pPr marL="0" indent="0">
              <a:buNone/>
            </a:pPr>
            <a:r>
              <a:rPr lang="en-US" dirty="0" smtClean="0"/>
              <a:t>Accounting standards are rules and guidelines set by governing bodies like:</a:t>
            </a:r>
          </a:p>
          <a:p>
            <a:r>
              <a:rPr lang="en-US" dirty="0" smtClean="0"/>
              <a:t>Governmental </a:t>
            </a:r>
            <a:r>
              <a:rPr lang="en-US" dirty="0"/>
              <a:t>Accounting Standards Board </a:t>
            </a:r>
            <a:r>
              <a:rPr lang="en-US" dirty="0" smtClean="0"/>
              <a:t>(GASB)</a:t>
            </a:r>
          </a:p>
          <a:p>
            <a:r>
              <a:rPr lang="en-US" dirty="0" smtClean="0"/>
              <a:t>General </a:t>
            </a:r>
            <a:r>
              <a:rPr lang="en-US" dirty="0"/>
              <a:t>Accepting Accounting Principles (GAAP</a:t>
            </a:r>
            <a:r>
              <a:rPr lang="en-US" dirty="0" smtClean="0"/>
              <a:t>)</a:t>
            </a:r>
          </a:p>
          <a:p>
            <a:r>
              <a:rPr lang="en-US" dirty="0" smtClean="0"/>
              <a:t>Financial Accounting Standard Board (FASB)</a:t>
            </a:r>
          </a:p>
          <a:p>
            <a:pPr marL="0" indent="0">
              <a:buNone/>
            </a:pPr>
            <a:endParaRPr lang="en-US" dirty="0"/>
          </a:p>
        </p:txBody>
      </p:sp>
    </p:spTree>
    <p:extLst>
      <p:ext uri="{BB962C8B-B14F-4D97-AF65-F5344CB8AC3E}">
        <p14:creationId xmlns:p14="http://schemas.microsoft.com/office/powerpoint/2010/main" val="3492651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54264"/>
            <a:ext cx="10448925" cy="1801812"/>
          </a:xfrm>
        </p:spPr>
        <p:txBody>
          <a:bodyPr/>
          <a:lstStyle/>
          <a:p>
            <a:r>
              <a:rPr lang="en-US" dirty="0" smtClean="0">
                <a:solidFill>
                  <a:schemeClr val="bg1"/>
                </a:solidFill>
              </a:rPr>
              <a:t>Other Accruals (Liabilities)     Unearned revenue </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9924529"/>
              </p:ext>
            </p:extLst>
          </p:nvPr>
        </p:nvGraphicFramePr>
        <p:xfrm>
          <a:off x="1264919" y="1165006"/>
          <a:ext cx="8679181" cy="1166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553883" y="3257034"/>
            <a:ext cx="5731634" cy="369332"/>
          </a:xfrm>
          <a:prstGeom prst="rect">
            <a:avLst/>
          </a:prstGeom>
        </p:spPr>
        <p:txBody>
          <a:bodyPr wrap="none">
            <a:spAutoFit/>
          </a:bodyPr>
          <a:lstStyle/>
          <a:p>
            <a:pPr marL="285750" indent="-285750">
              <a:buFont typeface="Arial" panose="020B0604020202020204" pitchFamily="34" charset="0"/>
              <a:buChar char="•"/>
            </a:pPr>
            <a:r>
              <a:rPr lang="en-US" dirty="0"/>
              <a:t>Tuition paid in June for summer semester ending in August</a:t>
            </a:r>
          </a:p>
        </p:txBody>
      </p:sp>
      <p:sp>
        <p:nvSpPr>
          <p:cNvPr id="5" name="Rectangle 4"/>
          <p:cNvSpPr/>
          <p:nvPr/>
        </p:nvSpPr>
        <p:spPr>
          <a:xfrm>
            <a:off x="1553883" y="2714626"/>
            <a:ext cx="5658024" cy="369332"/>
          </a:xfrm>
          <a:prstGeom prst="rect">
            <a:avLst/>
          </a:prstGeom>
        </p:spPr>
        <p:txBody>
          <a:bodyPr wrap="none">
            <a:spAutoFit/>
          </a:bodyPr>
          <a:lstStyle/>
          <a:p>
            <a:pPr marL="285750" indent="-285750">
              <a:buFont typeface="Arial" panose="020B0604020202020204" pitchFamily="34" charset="0"/>
              <a:buChar char="•"/>
            </a:pPr>
            <a:r>
              <a:rPr lang="en-US" dirty="0"/>
              <a:t>Sports/Youth camps paid in advance for next fiscal year</a:t>
            </a:r>
          </a:p>
        </p:txBody>
      </p:sp>
      <p:sp>
        <p:nvSpPr>
          <p:cNvPr id="6" name="Rectangle 5"/>
          <p:cNvSpPr/>
          <p:nvPr/>
        </p:nvSpPr>
        <p:spPr>
          <a:xfrm>
            <a:off x="1553883" y="3714291"/>
            <a:ext cx="6790017" cy="646331"/>
          </a:xfrm>
          <a:prstGeom prst="rect">
            <a:avLst/>
          </a:prstGeom>
        </p:spPr>
        <p:txBody>
          <a:bodyPr wrap="square">
            <a:spAutoFit/>
          </a:bodyPr>
          <a:lstStyle/>
          <a:p>
            <a:pPr marL="285750" indent="-285750">
              <a:buFont typeface="Arial" panose="020B0604020202020204" pitchFamily="34" charset="0"/>
              <a:buChar char="•"/>
            </a:pPr>
            <a:r>
              <a:rPr lang="en-US" dirty="0"/>
              <a:t>Football season tickets sold in </a:t>
            </a:r>
            <a:r>
              <a:rPr lang="en-US" dirty="0" smtClean="0"/>
              <a:t>June, 2018 but the game is in the future months/years.</a:t>
            </a:r>
            <a:endParaRPr lang="en-US" dirty="0"/>
          </a:p>
        </p:txBody>
      </p:sp>
      <p:sp>
        <p:nvSpPr>
          <p:cNvPr id="7" name="Rectangle 6"/>
          <p:cNvSpPr/>
          <p:nvPr/>
        </p:nvSpPr>
        <p:spPr>
          <a:xfrm>
            <a:off x="1553883" y="4397968"/>
            <a:ext cx="6000040" cy="369332"/>
          </a:xfrm>
          <a:prstGeom prst="rect">
            <a:avLst/>
          </a:prstGeom>
        </p:spPr>
        <p:txBody>
          <a:bodyPr wrap="none">
            <a:spAutoFit/>
          </a:bodyPr>
          <a:lstStyle/>
          <a:p>
            <a:pPr marL="285750" indent="-285750">
              <a:buFont typeface="Arial" panose="020B0604020202020204" pitchFamily="34" charset="0"/>
              <a:buChar char="•"/>
            </a:pPr>
            <a:r>
              <a:rPr lang="en-US" dirty="0"/>
              <a:t>Soil Testing complete, but revenue not received by June 30th</a:t>
            </a:r>
          </a:p>
        </p:txBody>
      </p:sp>
      <p:sp>
        <p:nvSpPr>
          <p:cNvPr id="8" name="Right Arrow 7"/>
          <p:cNvSpPr/>
          <p:nvPr/>
        </p:nvSpPr>
        <p:spPr>
          <a:xfrm>
            <a:off x="6814447" y="622538"/>
            <a:ext cx="435560" cy="248207"/>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28421" y="5204932"/>
            <a:ext cx="3962929" cy="923330"/>
          </a:xfrm>
          <a:prstGeom prst="rect">
            <a:avLst/>
          </a:prstGeom>
        </p:spPr>
        <p:txBody>
          <a:bodyPr wrap="square">
            <a:spAutoFit/>
          </a:bodyPr>
          <a:lstStyle/>
          <a:p>
            <a:r>
              <a:rPr lang="en-US" dirty="0" smtClean="0"/>
              <a:t>    Entry would look like:</a:t>
            </a:r>
          </a:p>
          <a:p>
            <a:r>
              <a:rPr lang="en-US" dirty="0" smtClean="0"/>
              <a:t>	Dr. 4XXX (Revenue object code)</a:t>
            </a:r>
          </a:p>
          <a:p>
            <a:r>
              <a:rPr lang="en-US" dirty="0" smtClean="0"/>
              <a:t>	Cr. 2590 (Unearned Revenue)</a:t>
            </a:r>
            <a:endParaRPr lang="en-US" dirty="0"/>
          </a:p>
        </p:txBody>
      </p:sp>
      <p:sp>
        <p:nvSpPr>
          <p:cNvPr id="10" name="Rectangle 9"/>
          <p:cNvSpPr/>
          <p:nvPr/>
        </p:nvSpPr>
        <p:spPr>
          <a:xfrm>
            <a:off x="2609850" y="5086350"/>
            <a:ext cx="4675667" cy="1447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64919" y="2384761"/>
            <a:ext cx="2145982" cy="369332"/>
          </a:xfrm>
          <a:prstGeom prst="rect">
            <a:avLst/>
          </a:prstGeom>
        </p:spPr>
        <p:txBody>
          <a:bodyPr wrap="square">
            <a:spAutoFit/>
          </a:bodyPr>
          <a:lstStyle/>
          <a:p>
            <a:r>
              <a:rPr lang="en-US" dirty="0" smtClean="0"/>
              <a:t>Examples:</a:t>
            </a:r>
            <a:endParaRPr lang="en-US" dirty="0"/>
          </a:p>
        </p:txBody>
      </p:sp>
    </p:spTree>
    <p:extLst>
      <p:ext uri="{BB962C8B-B14F-4D97-AF65-F5344CB8AC3E}">
        <p14:creationId xmlns:p14="http://schemas.microsoft.com/office/powerpoint/2010/main" val="680539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Accrual consideration at fiscal year end:</a:t>
            </a:r>
            <a:endParaRPr lang="en-US" dirty="0"/>
          </a:p>
        </p:txBody>
      </p:sp>
      <p:sp>
        <p:nvSpPr>
          <p:cNvPr id="3" name="Content Placeholder 2"/>
          <p:cNvSpPr>
            <a:spLocks noGrp="1"/>
          </p:cNvSpPr>
          <p:nvPr>
            <p:ph idx="1"/>
          </p:nvPr>
        </p:nvSpPr>
        <p:spPr>
          <a:xfrm>
            <a:off x="971550" y="1839912"/>
            <a:ext cx="10372725" cy="4656138"/>
          </a:xfrm>
        </p:spPr>
        <p:txBody>
          <a:bodyPr/>
          <a:lstStyle/>
          <a:p>
            <a:r>
              <a:rPr lang="en-US" dirty="0" smtClean="0"/>
              <a:t>Verify outstanding Purchase Orders to identify which one is for FY19 and FY20.</a:t>
            </a:r>
          </a:p>
          <a:p>
            <a:r>
              <a:rPr lang="en-US" dirty="0" smtClean="0"/>
              <a:t>If items are received in FY19 but paid after year-end, these should be accrued in FY19. Please review Disbursement Vouchers issued after year-end to ensure expenses are accrued in the correct period. </a:t>
            </a:r>
          </a:p>
          <a:p>
            <a:r>
              <a:rPr lang="en-US" dirty="0" smtClean="0"/>
              <a:t>TR created after June 30</a:t>
            </a:r>
            <a:r>
              <a:rPr lang="en-US" baseline="30000" dirty="0" smtClean="0"/>
              <a:t>th</a:t>
            </a:r>
            <a:r>
              <a:rPr lang="en-US" dirty="0" smtClean="0"/>
              <a:t> for June 30</a:t>
            </a:r>
            <a:r>
              <a:rPr lang="en-US" baseline="30000" dirty="0" smtClean="0"/>
              <a:t>th</a:t>
            </a:r>
            <a:r>
              <a:rPr lang="en-US" dirty="0" smtClean="0"/>
              <a:t> or prior travel should be accrued by the department.</a:t>
            </a:r>
            <a:endParaRPr lang="en-US" dirty="0"/>
          </a:p>
        </p:txBody>
      </p:sp>
    </p:spTree>
    <p:extLst>
      <p:ext uri="{BB962C8B-B14F-4D97-AF65-F5344CB8AC3E}">
        <p14:creationId xmlns:p14="http://schemas.microsoft.com/office/powerpoint/2010/main" val="3260495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975" y="2340429"/>
            <a:ext cx="4543425" cy="3317421"/>
          </a:xfrm>
          <a:prstGeom prst="rect">
            <a:avLst/>
          </a:prstGeom>
        </p:spPr>
      </p:pic>
      <p:sp>
        <p:nvSpPr>
          <p:cNvPr id="7" name="TextBox 6"/>
          <p:cNvSpPr txBox="1"/>
          <p:nvPr/>
        </p:nvSpPr>
        <p:spPr>
          <a:xfrm>
            <a:off x="4314825" y="1085850"/>
            <a:ext cx="3267075" cy="923330"/>
          </a:xfrm>
          <a:prstGeom prst="rect">
            <a:avLst/>
          </a:prstGeom>
          <a:noFill/>
        </p:spPr>
        <p:txBody>
          <a:bodyPr wrap="square" rtlCol="0">
            <a:spAutoFit/>
          </a:bodyPr>
          <a:lstStyle/>
          <a:p>
            <a:r>
              <a:rPr lang="en-US" sz="5400" dirty="0" smtClean="0">
                <a:solidFill>
                  <a:srgbClr val="00B0F0"/>
                </a:solidFill>
              </a:rPr>
              <a:t>Questions?</a:t>
            </a:r>
            <a:endParaRPr lang="en-US" sz="5400" dirty="0">
              <a:solidFill>
                <a:srgbClr val="00B0F0"/>
              </a:solidFill>
            </a:endParaRPr>
          </a:p>
        </p:txBody>
      </p:sp>
    </p:spTree>
    <p:extLst>
      <p:ext uri="{BB962C8B-B14F-4D97-AF65-F5344CB8AC3E}">
        <p14:creationId xmlns:p14="http://schemas.microsoft.com/office/powerpoint/2010/main" val="1914422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idx="1"/>
          </p:nvPr>
        </p:nvSpPr>
        <p:spPr>
          <a:xfrm>
            <a:off x="3189286" y="2052447"/>
            <a:ext cx="6326188" cy="2000250"/>
          </a:xfrm>
        </p:spPr>
        <p:txBody>
          <a:bodyPr>
            <a:noAutofit/>
          </a:bodyPr>
          <a:lstStyle/>
          <a:p>
            <a:pPr marL="0" indent="0" algn="l">
              <a:buNone/>
            </a:pPr>
            <a:r>
              <a:rPr lang="en-US" sz="2800" dirty="0" smtClean="0"/>
              <a:t>Summer </a:t>
            </a:r>
            <a:r>
              <a:rPr lang="en-US" sz="2800" dirty="0"/>
              <a:t>L</a:t>
            </a:r>
            <a:r>
              <a:rPr lang="en-US" sz="2800" dirty="0" smtClean="0"/>
              <a:t>eaming</a:t>
            </a:r>
            <a:r>
              <a:rPr lang="en-US" sz="2800" dirty="0"/>
              <a:t>	</a:t>
            </a:r>
            <a:r>
              <a:rPr lang="en-US" sz="2800" dirty="0" smtClean="0"/>
              <a:t>	491-2801</a:t>
            </a:r>
            <a:br>
              <a:rPr lang="en-US" sz="2800" dirty="0" smtClean="0"/>
            </a:br>
            <a:r>
              <a:rPr lang="en-US" sz="2800" dirty="0" smtClean="0"/>
              <a:t>Publina </a:t>
            </a:r>
            <a:r>
              <a:rPr lang="en-US" sz="2800" dirty="0"/>
              <a:t>M</a:t>
            </a:r>
            <a:r>
              <a:rPr lang="en-US" sz="2800" dirty="0" smtClean="0"/>
              <a:t>eldrum		491-4148</a:t>
            </a:r>
            <a:br>
              <a:rPr lang="en-US" sz="2800" dirty="0" smtClean="0"/>
            </a:br>
            <a:r>
              <a:rPr lang="en-US" sz="2800" dirty="0"/>
              <a:t/>
            </a:r>
            <a:br>
              <a:rPr lang="en-US" sz="2800" dirty="0"/>
            </a:br>
            <a:endParaRPr lang="en-US" sz="2800" dirty="0"/>
          </a:p>
        </p:txBody>
      </p:sp>
      <p:sp>
        <p:nvSpPr>
          <p:cNvPr id="5" name="Subtitle 5"/>
          <p:cNvSpPr txBox="1">
            <a:spLocks/>
          </p:cNvSpPr>
          <p:nvPr/>
        </p:nvSpPr>
        <p:spPr>
          <a:xfrm>
            <a:off x="2670586" y="3419094"/>
            <a:ext cx="7121113" cy="126720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smtClean="0">
                <a:hlinkClick r:id="rId2"/>
              </a:rPr>
              <a:t>http://busfin.colostate.edu/Depts/Campus_Svcs.aspx</a:t>
            </a:r>
            <a:r>
              <a:rPr lang="en-US" dirty="0" smtClean="0"/>
              <a:t> </a:t>
            </a:r>
            <a:endParaRPr lang="en-US" dirty="0"/>
          </a:p>
        </p:txBody>
      </p:sp>
      <p:sp>
        <p:nvSpPr>
          <p:cNvPr id="6" name="Subtitle 5"/>
          <p:cNvSpPr txBox="1">
            <a:spLocks/>
          </p:cNvSpPr>
          <p:nvPr/>
        </p:nvSpPr>
        <p:spPr>
          <a:xfrm>
            <a:off x="4637912" y="1199769"/>
            <a:ext cx="2496313" cy="59093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u="sng" dirty="0" smtClean="0"/>
              <a:t>Campus Services</a:t>
            </a:r>
            <a:endParaRPr lang="en-US" u="sng" dirty="0"/>
          </a:p>
        </p:txBody>
      </p:sp>
    </p:spTree>
    <p:extLst>
      <p:ext uri="{BB962C8B-B14F-4D97-AF65-F5344CB8AC3E}">
        <p14:creationId xmlns:p14="http://schemas.microsoft.com/office/powerpoint/2010/main" val="127652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223" y="770917"/>
            <a:ext cx="9905998" cy="1478570"/>
          </a:xfrm>
        </p:spPr>
        <p:txBody>
          <a:bodyPr/>
          <a:lstStyle/>
          <a:p>
            <a:r>
              <a:rPr lang="en-US" b="1" dirty="0">
                <a:solidFill>
                  <a:schemeClr val="tx2"/>
                </a:solidFill>
                <a:effectLst>
                  <a:outerShdw blurRad="31750" dist="25400" dir="5400000" algn="tl" rotWithShape="0">
                    <a:srgbClr val="000000">
                      <a:alpha val="25000"/>
                    </a:srgbClr>
                  </a:outerShdw>
                </a:effectLst>
              </a:rPr>
              <a:t>GAAP Principles</a:t>
            </a:r>
            <a:br>
              <a:rPr lang="en-US" b="1" dirty="0">
                <a:solidFill>
                  <a:schemeClr val="tx2"/>
                </a:solidFill>
                <a:effectLst>
                  <a:outerShdw blurRad="31750" dist="25400" dir="5400000" algn="tl" rotWithShape="0">
                    <a:srgbClr val="000000">
                      <a:alpha val="25000"/>
                    </a:srgbClr>
                  </a:outerShdw>
                </a:effectLst>
              </a:rPr>
            </a:br>
            <a:endParaRPr lang="en-US" dirty="0"/>
          </a:p>
        </p:txBody>
      </p:sp>
      <p:sp>
        <p:nvSpPr>
          <p:cNvPr id="3" name="Content Placeholder 2"/>
          <p:cNvSpPr>
            <a:spLocks noGrp="1"/>
          </p:cNvSpPr>
          <p:nvPr>
            <p:ph idx="1"/>
          </p:nvPr>
        </p:nvSpPr>
        <p:spPr>
          <a:xfrm>
            <a:off x="1157454" y="1760202"/>
            <a:ext cx="9905999" cy="3541714"/>
          </a:xfrm>
        </p:spPr>
        <p:txBody>
          <a:bodyPr/>
          <a:lstStyle/>
          <a:p>
            <a:pPr marL="909828" lvl="1" indent="-342900">
              <a:spcBef>
                <a:spcPts val="400"/>
              </a:spcBef>
              <a:buClr>
                <a:schemeClr val="accent1"/>
              </a:buClr>
              <a:buSzPct val="68000"/>
              <a:defRPr/>
            </a:pPr>
            <a:r>
              <a:rPr lang="en-US" sz="2400" u="sng" dirty="0"/>
              <a:t>Consistency</a:t>
            </a:r>
            <a:r>
              <a:rPr lang="en-US" sz="2400" dirty="0"/>
              <a:t>: ability to compare reports from one fiscal year to another.  Same assumptions across periods</a:t>
            </a:r>
            <a:endParaRPr lang="en-US" sz="2400" u="sng" dirty="0"/>
          </a:p>
          <a:p>
            <a:pPr marL="909828" lvl="1" indent="-342900">
              <a:spcBef>
                <a:spcPts val="400"/>
              </a:spcBef>
              <a:buClr>
                <a:schemeClr val="accent1"/>
              </a:buClr>
              <a:buSzPct val="68000"/>
              <a:defRPr/>
            </a:pPr>
            <a:r>
              <a:rPr lang="en-US" sz="2400" u="sng" dirty="0"/>
              <a:t>Relevance</a:t>
            </a:r>
            <a:r>
              <a:rPr lang="en-US" sz="2400" dirty="0"/>
              <a:t>: financial statements are useful and timely</a:t>
            </a:r>
            <a:endParaRPr lang="en-US" sz="2400" u="sng" dirty="0"/>
          </a:p>
          <a:p>
            <a:pPr marL="909828" lvl="1" indent="-342900">
              <a:spcBef>
                <a:spcPts val="400"/>
              </a:spcBef>
              <a:buClr>
                <a:schemeClr val="accent1"/>
              </a:buClr>
              <a:buSzPct val="68000"/>
              <a:defRPr/>
            </a:pPr>
            <a:r>
              <a:rPr lang="en-US" sz="2400" u="sng" dirty="0"/>
              <a:t>Reliability</a:t>
            </a:r>
            <a:r>
              <a:rPr lang="en-US" sz="2400" dirty="0"/>
              <a:t>: financial statements are verifiable</a:t>
            </a:r>
            <a:endParaRPr lang="en-US" sz="2400" u="sng" dirty="0"/>
          </a:p>
          <a:p>
            <a:pPr marL="909828" lvl="1" indent="-342900">
              <a:spcBef>
                <a:spcPts val="400"/>
              </a:spcBef>
              <a:buClr>
                <a:schemeClr val="accent1"/>
              </a:buClr>
              <a:buSzPct val="68000"/>
              <a:defRPr/>
            </a:pPr>
            <a:r>
              <a:rPr lang="en-US" sz="2400" u="sng" dirty="0"/>
              <a:t>Comparability</a:t>
            </a:r>
            <a:r>
              <a:rPr lang="en-US" sz="2400" dirty="0"/>
              <a:t>: accounting information can be compared to other colleges and universities</a:t>
            </a:r>
            <a:endParaRPr lang="en-US" sz="2400" u="sng" dirty="0"/>
          </a:p>
          <a:p>
            <a:endParaRPr lang="en-US" dirty="0"/>
          </a:p>
        </p:txBody>
      </p:sp>
    </p:spTree>
    <p:extLst>
      <p:ext uri="{BB962C8B-B14F-4D97-AF65-F5344CB8AC3E}">
        <p14:creationId xmlns:p14="http://schemas.microsoft.com/office/powerpoint/2010/main" val="998698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670" y="542318"/>
            <a:ext cx="6696301" cy="1232053"/>
          </a:xfrm>
        </p:spPr>
        <p:txBody>
          <a:bodyPr/>
          <a:lstStyle/>
          <a:p>
            <a:r>
              <a:rPr lang="en-US" dirty="0" smtClean="0"/>
              <a:t>GAAP Matching Principle</a:t>
            </a:r>
            <a:endParaRPr lang="en-US" dirty="0"/>
          </a:p>
        </p:txBody>
      </p:sp>
      <p:sp>
        <p:nvSpPr>
          <p:cNvPr id="3" name="Content Placeholder 2"/>
          <p:cNvSpPr>
            <a:spLocks noGrp="1"/>
          </p:cNvSpPr>
          <p:nvPr>
            <p:ph idx="1"/>
          </p:nvPr>
        </p:nvSpPr>
        <p:spPr>
          <a:xfrm>
            <a:off x="1034143" y="1959430"/>
            <a:ext cx="10013268" cy="3831772"/>
          </a:xfrm>
        </p:spPr>
        <p:txBody>
          <a:bodyPr/>
          <a:lstStyle/>
          <a:p>
            <a:pPr marL="0" indent="0">
              <a:buNone/>
            </a:pPr>
            <a:r>
              <a:rPr lang="en-US" dirty="0"/>
              <a:t>Generally accepted accounting </a:t>
            </a:r>
            <a:r>
              <a:rPr lang="en-US" b="1" dirty="0"/>
              <a:t>principles</a:t>
            </a:r>
            <a:r>
              <a:rPr lang="en-US" dirty="0"/>
              <a:t>, or </a:t>
            </a:r>
            <a:r>
              <a:rPr lang="en-US" b="1" dirty="0"/>
              <a:t>GAAP</a:t>
            </a:r>
            <a:r>
              <a:rPr lang="en-US" dirty="0"/>
              <a:t>, outline several </a:t>
            </a:r>
            <a:r>
              <a:rPr lang="en-US" b="1" dirty="0"/>
              <a:t>principles</a:t>
            </a:r>
            <a:r>
              <a:rPr lang="en-US" dirty="0"/>
              <a:t> for the recording of accounting information. One of the most important is the </a:t>
            </a:r>
            <a:r>
              <a:rPr lang="en-US" b="1" dirty="0"/>
              <a:t>matching principle</a:t>
            </a:r>
            <a:r>
              <a:rPr lang="en-US" dirty="0" smtClean="0"/>
              <a:t>. </a:t>
            </a:r>
          </a:p>
          <a:p>
            <a:r>
              <a:rPr lang="en-US" i="1" dirty="0" smtClean="0"/>
              <a:t>Matching Principle: </a:t>
            </a:r>
            <a:r>
              <a:rPr lang="en-US" i="1" dirty="0"/>
              <a:t>All expenses must be matched in the same accounting period as the revenues they helped to earn. In practice, matching is a combination of accrual </a:t>
            </a:r>
            <a:r>
              <a:rPr lang="en-US" i="1" dirty="0" smtClean="0"/>
              <a:t>accounting </a:t>
            </a:r>
            <a:r>
              <a:rPr lang="en-US" i="1" dirty="0"/>
              <a:t>and the revenue recognition principle</a:t>
            </a:r>
          </a:p>
          <a:p>
            <a:endParaRPr lang="en-US" dirty="0"/>
          </a:p>
        </p:txBody>
      </p:sp>
    </p:spTree>
    <p:extLst>
      <p:ext uri="{BB962C8B-B14F-4D97-AF65-F5344CB8AC3E}">
        <p14:creationId xmlns:p14="http://schemas.microsoft.com/office/powerpoint/2010/main" val="271850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recognition principle</a:t>
            </a:r>
            <a:endParaRPr lang="en-US" dirty="0"/>
          </a:p>
        </p:txBody>
      </p:sp>
      <p:sp>
        <p:nvSpPr>
          <p:cNvPr id="3" name="Content Placeholder 2"/>
          <p:cNvSpPr>
            <a:spLocks noGrp="1"/>
          </p:cNvSpPr>
          <p:nvPr>
            <p:ph idx="1"/>
          </p:nvPr>
        </p:nvSpPr>
        <p:spPr>
          <a:xfrm>
            <a:off x="1085265" y="1888539"/>
            <a:ext cx="9905999" cy="3541714"/>
          </a:xfrm>
        </p:spPr>
        <p:txBody>
          <a:bodyPr/>
          <a:lstStyle/>
          <a:p>
            <a:r>
              <a:rPr lang="en-US" dirty="0" smtClean="0"/>
              <a:t>Revenue recognition principle, along with the matching principle, is an important principle in accrual accounting. It states that revenue is recorded when it is earned, not received.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158" y="4001506"/>
            <a:ext cx="2759242" cy="2599819"/>
          </a:xfrm>
          <a:prstGeom prst="rect">
            <a:avLst/>
          </a:prstGeom>
        </p:spPr>
      </p:pic>
    </p:spTree>
    <p:extLst>
      <p:ext uri="{BB962C8B-B14F-4D97-AF65-F5344CB8AC3E}">
        <p14:creationId xmlns:p14="http://schemas.microsoft.com/office/powerpoint/2010/main" val="1286770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6620" y="1399405"/>
            <a:ext cx="9500172" cy="1236981"/>
          </a:xfrm>
        </p:spPr>
        <p:txBody>
          <a:bodyPr/>
          <a:lstStyle/>
          <a:p>
            <a:r>
              <a:rPr lang="en-US" dirty="0"/>
              <a:t>What does our Financial Statements Say?</a:t>
            </a:r>
          </a:p>
        </p:txBody>
      </p:sp>
      <p:sp>
        <p:nvSpPr>
          <p:cNvPr id="3" name="Content Placeholder 2"/>
          <p:cNvSpPr>
            <a:spLocks noGrp="1"/>
          </p:cNvSpPr>
          <p:nvPr>
            <p:ph idx="1"/>
          </p:nvPr>
        </p:nvSpPr>
        <p:spPr>
          <a:xfrm>
            <a:off x="1253707" y="2515592"/>
            <a:ext cx="9905999" cy="3541714"/>
          </a:xfrm>
        </p:spPr>
        <p:txBody>
          <a:bodyPr/>
          <a:lstStyle/>
          <a:p>
            <a:pPr marL="0" indent="0">
              <a:buNone/>
            </a:pPr>
            <a:r>
              <a:rPr lang="en-US" dirty="0"/>
              <a:t>As a special-purpose government engaged primarily in business-type activities, the basic financial statements of the System have been presented using the economic resources measurement focus and the </a:t>
            </a:r>
            <a:r>
              <a:rPr lang="en-US" dirty="0">
                <a:solidFill>
                  <a:srgbClr val="00B0F0"/>
                </a:solidFill>
              </a:rPr>
              <a:t>accrual basis of accounting</a:t>
            </a:r>
            <a:r>
              <a:rPr lang="en-US" dirty="0"/>
              <a:t>. Presentation is also in accordance with the State of Colorado Higher Education Accounting Standard No. 17. Under the </a:t>
            </a:r>
            <a:r>
              <a:rPr lang="en-US" dirty="0">
                <a:solidFill>
                  <a:srgbClr val="00B0F0"/>
                </a:solidFill>
              </a:rPr>
              <a:t>accrual basis of accounting</a:t>
            </a:r>
            <a:r>
              <a:rPr lang="en-US" dirty="0"/>
              <a:t>, </a:t>
            </a:r>
            <a:r>
              <a:rPr lang="en-US" u="sng" dirty="0"/>
              <a:t>revenues are recognized when earned</a:t>
            </a:r>
            <a:r>
              <a:rPr lang="en-US" dirty="0"/>
              <a:t>, and </a:t>
            </a:r>
            <a:r>
              <a:rPr lang="en-US" u="sng" dirty="0"/>
              <a:t>expenses are recorded when incurred</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505" y="-200527"/>
            <a:ext cx="4225567" cy="2218423"/>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333" y="-200527"/>
            <a:ext cx="4225567" cy="2218423"/>
          </a:xfrm>
          <a:prstGeom prst="rect">
            <a:avLst/>
          </a:prstGeom>
        </p:spPr>
      </p:pic>
    </p:spTree>
    <p:extLst>
      <p:ext uri="{BB962C8B-B14F-4D97-AF65-F5344CB8AC3E}">
        <p14:creationId xmlns:p14="http://schemas.microsoft.com/office/powerpoint/2010/main" val="297149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br>
              <a:rPr lang="en-US" dirty="0" smtClean="0"/>
            </a:br>
            <a:endParaRPr lang="en-US" dirty="0"/>
          </a:p>
        </p:txBody>
      </p:sp>
      <p:sp>
        <p:nvSpPr>
          <p:cNvPr id="3" name="Content Placeholder 2"/>
          <p:cNvSpPr>
            <a:spLocks noGrp="1"/>
          </p:cNvSpPr>
          <p:nvPr>
            <p:ph idx="1"/>
          </p:nvPr>
        </p:nvSpPr>
        <p:spPr>
          <a:xfrm>
            <a:off x="1012371" y="1792287"/>
            <a:ext cx="9730241" cy="2529342"/>
          </a:xfrm>
        </p:spPr>
        <p:txBody>
          <a:bodyPr>
            <a:normAutofit/>
          </a:bodyPr>
          <a:lstStyle/>
          <a:p>
            <a:pPr marL="0" indent="0">
              <a:buNone/>
            </a:pPr>
            <a:r>
              <a:rPr lang="en-US" dirty="0" smtClean="0"/>
              <a:t>Accrual accounting matters because it presents a more accurate picture of a company’s financial condition. </a:t>
            </a:r>
          </a:p>
          <a:p>
            <a:pPr marL="0" indent="0">
              <a:buNone/>
            </a:pPr>
            <a:r>
              <a:rPr lang="en-US" dirty="0" smtClean="0"/>
              <a:t>Our </a:t>
            </a:r>
            <a:r>
              <a:rPr lang="en-US" dirty="0"/>
              <a:t>Financial Statements rely on the Kuali users to </a:t>
            </a:r>
            <a:r>
              <a:rPr lang="en-US" dirty="0" smtClean="0"/>
              <a:t>record recording </a:t>
            </a:r>
            <a:r>
              <a:rPr lang="en-US" dirty="0"/>
              <a:t>revenue and expenses in accordance with accrual accounting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511" y="4898793"/>
            <a:ext cx="2446420" cy="1486539"/>
          </a:xfrm>
          <a:prstGeom prst="rect">
            <a:avLst/>
          </a:prstGeom>
        </p:spPr>
      </p:pic>
    </p:spTree>
    <p:extLst>
      <p:ext uri="{BB962C8B-B14F-4D97-AF65-F5344CB8AC3E}">
        <p14:creationId xmlns:p14="http://schemas.microsoft.com/office/powerpoint/2010/main" val="507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Methods</a:t>
            </a:r>
            <a:endParaRPr lang="en-US" dirty="0"/>
          </a:p>
        </p:txBody>
      </p:sp>
      <p:sp>
        <p:nvSpPr>
          <p:cNvPr id="3" name="Content Placeholder 2"/>
          <p:cNvSpPr>
            <a:spLocks noGrp="1"/>
          </p:cNvSpPr>
          <p:nvPr>
            <p:ph idx="1"/>
          </p:nvPr>
        </p:nvSpPr>
        <p:spPr>
          <a:xfrm>
            <a:off x="1141413" y="1728560"/>
            <a:ext cx="9905998" cy="885599"/>
          </a:xfrm>
        </p:spPr>
        <p:txBody>
          <a:bodyPr>
            <a:normAutofit/>
          </a:bodyPr>
          <a:lstStyle/>
          <a:p>
            <a:pPr marL="0" indent="0">
              <a:buNone/>
            </a:pPr>
            <a:r>
              <a:rPr lang="en-US" dirty="0"/>
              <a:t>Accounting has two methodologies to recognize income and expenses</a:t>
            </a:r>
            <a:r>
              <a:rPr lang="en-US" dirty="0" smtClean="0"/>
              <a:t>:</a:t>
            </a:r>
            <a:endParaRPr lang="en-US" dirty="0"/>
          </a:p>
        </p:txBody>
      </p:sp>
      <p:graphicFrame>
        <p:nvGraphicFramePr>
          <p:cNvPr id="6" name="Diagram 5"/>
          <p:cNvGraphicFramePr/>
          <p:nvPr>
            <p:extLst>
              <p:ext uri="{D42A27DB-BD31-4B8C-83A1-F6EECF244321}">
                <p14:modId xmlns:p14="http://schemas.microsoft.com/office/powerpoint/2010/main" val="4077365972"/>
              </p:ext>
            </p:extLst>
          </p:nvPr>
        </p:nvGraphicFramePr>
        <p:xfrm>
          <a:off x="947057" y="2494416"/>
          <a:ext cx="10482943" cy="3524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751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Problem - Solution.potx" id="{618825C9-7A5B-4FD0-8173-05FBE0DDE387}" vid="{0970E009-9DDA-4822-A7D1-BB4C8516F0AC}"/>
    </a:ext>
  </a:extLst>
</a:theme>
</file>

<file path=docProps/app.xml><?xml version="1.0" encoding="utf-8"?>
<Properties xmlns="http://schemas.openxmlformats.org/officeDocument/2006/extended-properties" xmlns:vt="http://schemas.openxmlformats.org/officeDocument/2006/docPropsVTypes">
  <Template>Problemsolution cycle </Template>
  <TotalTime>0</TotalTime>
  <Words>1820</Words>
  <Application>Microsoft Office PowerPoint</Application>
  <PresentationFormat>Widescreen</PresentationFormat>
  <Paragraphs>135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Trebuchet MS</vt:lpstr>
      <vt:lpstr>Tw Cen MT</vt:lpstr>
      <vt:lpstr>Circuit</vt:lpstr>
      <vt:lpstr>Accrual Accounting</vt:lpstr>
      <vt:lpstr>Overview:</vt:lpstr>
      <vt:lpstr>Accounting Standards</vt:lpstr>
      <vt:lpstr>GAAP Principles </vt:lpstr>
      <vt:lpstr>GAAP Matching Principle</vt:lpstr>
      <vt:lpstr>Revenue recognition principle</vt:lpstr>
      <vt:lpstr>What does our Financial Statements Say?</vt:lpstr>
      <vt:lpstr>Why does it matter? </vt:lpstr>
      <vt:lpstr>Accounting Methods</vt:lpstr>
      <vt:lpstr>accrual accounting</vt:lpstr>
      <vt:lpstr>PowerPoint Presentation</vt:lpstr>
      <vt:lpstr>  Adjustment/Accrual Voucher </vt:lpstr>
      <vt:lpstr>Recording prepaid (1740 object code)</vt:lpstr>
      <vt:lpstr>FY 14 entry after AV document is created. Object code 1740 is showing $11K balance.</vt:lpstr>
      <vt:lpstr>In FY15 after the AV document reverses, the balance shows in the expense object code (6601) for $11K. balance in object code 1740 technically would be zero but there is another prepaid document that was booked in May for $11,550.</vt:lpstr>
      <vt:lpstr>PowerPoint Presentation</vt:lpstr>
      <vt:lpstr>PowerPoint Presentation</vt:lpstr>
      <vt:lpstr>PowerPoint Presentation</vt:lpstr>
      <vt:lpstr>PowerPoint Presentation</vt:lpstr>
      <vt:lpstr>Things to remember at</vt:lpstr>
      <vt:lpstr>Prepaid for ghost card charges</vt:lpstr>
      <vt:lpstr>Booking receivable</vt:lpstr>
      <vt:lpstr>Below is the Example of booking receivable for revenue that is earned but not received:</vt:lpstr>
      <vt:lpstr>PowerPoint Presentation</vt:lpstr>
      <vt:lpstr>PowerPoint Presentation</vt:lpstr>
      <vt:lpstr>PowerPoint Presentation</vt:lpstr>
      <vt:lpstr>Accruing Liabilities</vt:lpstr>
      <vt:lpstr>Below is an example of rent expense that was incurred in one period but paid in the next period</vt:lpstr>
      <vt:lpstr>Travel document accrual</vt:lpstr>
      <vt:lpstr>Other Accruals (Liabilities)     Unearned revenue </vt:lpstr>
      <vt:lpstr>Accrual consideration at fiscal year end:</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2018-12-13T17:58:58Z</dcterms:created>
  <dcterms:modified xsi:type="dcterms:W3CDTF">2019-01-14T22:44:53Z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2018-08-20T22:55:44.5188046Z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